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94" r:id="rId3"/>
    <p:sldId id="257" r:id="rId4"/>
    <p:sldId id="263" r:id="rId5"/>
    <p:sldId id="281" r:id="rId6"/>
    <p:sldId id="276" r:id="rId7"/>
    <p:sldId id="258" r:id="rId8"/>
    <p:sldId id="287" r:id="rId9"/>
    <p:sldId id="290" r:id="rId10"/>
    <p:sldId id="288" r:id="rId11"/>
    <p:sldId id="295" r:id="rId12"/>
    <p:sldId id="291" r:id="rId13"/>
    <p:sldId id="259" r:id="rId14"/>
    <p:sldId id="277" r:id="rId15"/>
    <p:sldId id="296" r:id="rId16"/>
    <p:sldId id="279" r:id="rId17"/>
    <p:sldId id="260" r:id="rId18"/>
    <p:sldId id="264" r:id="rId19"/>
    <p:sldId id="265" r:id="rId20"/>
    <p:sldId id="266" r:id="rId21"/>
    <p:sldId id="267" r:id="rId22"/>
    <p:sldId id="268" r:id="rId23"/>
    <p:sldId id="269" r:id="rId24"/>
    <p:sldId id="286" r:id="rId25"/>
    <p:sldId id="261" r:id="rId26"/>
    <p:sldId id="292" r:id="rId27"/>
    <p:sldId id="284" r:id="rId28"/>
    <p:sldId id="283" r:id="rId29"/>
    <p:sldId id="282" r:id="rId30"/>
    <p:sldId id="293" r:id="rId31"/>
    <p:sldId id="275" r:id="rId32"/>
    <p:sldId id="270" r:id="rId33"/>
    <p:sldId id="272" r:id="rId34"/>
    <p:sldId id="273" r:id="rId35"/>
    <p:sldId id="262" r:id="rId36"/>
    <p:sldId id="297" r:id="rId37"/>
    <p:sldId id="298" r:id="rId38"/>
    <p:sldId id="285" r:id="rId39"/>
    <p:sldId id="299" r:id="rId40"/>
    <p:sldId id="301" r:id="rId41"/>
    <p:sldId id="300"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125" autoAdjust="0"/>
  </p:normalViewPr>
  <p:slideViewPr>
    <p:cSldViewPr>
      <p:cViewPr>
        <p:scale>
          <a:sx n="70" d="100"/>
          <a:sy n="70" d="100"/>
        </p:scale>
        <p:origin x="-138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6C994-6B1B-44C9-B3BD-62B39CE3921F}" type="datetimeFigureOut">
              <a:rPr lang="en-US" smtClean="0"/>
              <a:pPr/>
              <a:t>05-Mar-14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89126-565E-4D3B-B8C9-3F86DEF7A32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089126-565E-4D3B-B8C9-3F86DEF7A321}"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089126-565E-4D3B-B8C9-3F86DEF7A321}" type="slidenum">
              <a:rPr lang="en-US" smtClean="0"/>
              <a:pPr/>
              <a:t>42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1122E-B3D4-49C4-A60F-4714D18CE71A}" type="datetime1">
              <a:rPr lang="en-US" smtClean="0"/>
              <a:pPr/>
              <a:t>05-Mar-14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BBAD5-A751-4802-A8DC-A985B68463F8}" type="datetime1">
              <a:rPr lang="en-US" smtClean="0"/>
              <a:pPr/>
              <a:t>05-Mar-14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7A0CEA-B681-4757-AB00-54BB3F505A6A}" type="datetime1">
              <a:rPr lang="en-US" smtClean="0"/>
              <a:pPr/>
              <a:t>05-Mar-14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348E7-1F96-4ABC-ADA1-8247C9E11C3E}" type="datetime1">
              <a:rPr lang="en-US" smtClean="0"/>
              <a:pPr/>
              <a:t>05-Mar-14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E7FE8-A31E-4EBF-8641-3A67329E6789}" type="datetime1">
              <a:rPr lang="en-US" smtClean="0"/>
              <a:pPr/>
              <a:t>05-Mar-14</a:t>
            </a:fld>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752515-C9A3-42D3-89B0-FF799B02B489}" type="datetime1">
              <a:rPr lang="en-US" smtClean="0"/>
              <a:pPr/>
              <a:t>05-Mar-14</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1C36B-7DEB-4568-B023-B69797047F05}" type="datetime1">
              <a:rPr lang="en-US" smtClean="0"/>
              <a:pPr/>
              <a:t>05-Mar-14</a:t>
            </a:fld>
            <a:endParaRPr lang="en-US" dirty="0"/>
          </a:p>
        </p:txBody>
      </p:sp>
      <p:sp>
        <p:nvSpPr>
          <p:cNvPr id="8" name="Footer Placeholder 7"/>
          <p:cNvSpPr>
            <a:spLocks noGrp="1"/>
          </p:cNvSpPr>
          <p:nvPr>
            <p:ph type="ftr" sz="quarter" idx="11"/>
          </p:nvPr>
        </p:nvSpPr>
        <p:spPr/>
        <p:txBody>
          <a:bodyPr/>
          <a:lstStyle/>
          <a:p>
            <a:r>
              <a:rPr lang="en-US" dirty="0" smtClean="0"/>
              <a:t>1</a:t>
            </a:r>
            <a:endParaRPr lang="en-US" dirty="0"/>
          </a:p>
        </p:txBody>
      </p:sp>
      <p:sp>
        <p:nvSpPr>
          <p:cNvPr id="9" name="Slide Number Placeholder 8"/>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4C239-D263-41C0-A8B5-96288E807B79}" type="datetime1">
              <a:rPr lang="en-US" smtClean="0"/>
              <a:pPr/>
              <a:t>05-Mar-14</a:t>
            </a:fld>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A16A0-1D36-4F9D-AF35-3AFDA202A73A}" type="datetime1">
              <a:rPr lang="en-US" smtClean="0"/>
              <a:pPr/>
              <a:t>05-Mar-14</a:t>
            </a:fld>
            <a:endParaRPr lang="en-US" dirty="0"/>
          </a:p>
        </p:txBody>
      </p:sp>
      <p:sp>
        <p:nvSpPr>
          <p:cNvPr id="3" name="Footer Placeholder 2"/>
          <p:cNvSpPr>
            <a:spLocks noGrp="1"/>
          </p:cNvSpPr>
          <p:nvPr>
            <p:ph type="ftr" sz="quarter" idx="11"/>
          </p:nvPr>
        </p:nvSpPr>
        <p:spPr/>
        <p:txBody>
          <a:bodyPr/>
          <a:lstStyle/>
          <a:p>
            <a:r>
              <a:rPr lang="en-US" dirty="0" smtClean="0"/>
              <a:t>1</a:t>
            </a:r>
            <a:endParaRPr lang="en-US"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8D740-2A71-4CA3-ACBC-8280B48B2AA5}" type="datetime1">
              <a:rPr lang="en-US" smtClean="0"/>
              <a:pPr/>
              <a:t>05-Mar-14</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5817B-210A-48FC-889E-EEF9DE86457D}" type="datetime1">
              <a:rPr lang="en-US" smtClean="0"/>
              <a:pPr/>
              <a:t>05-Mar-14</a:t>
            </a:fld>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563C14E1-A31C-4119-85D9-8527378112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CE05A-F68E-4659-B35E-0AF5D0CDC01D}" type="datetime1">
              <a:rPr lang="en-US" smtClean="0"/>
              <a:pPr/>
              <a:t>05-Mar-14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C14E1-A31C-4119-85D9-8527378112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199"/>
            <a:ext cx="7772400" cy="1600201"/>
          </a:xfrm>
        </p:spPr>
        <p:txBody>
          <a:bodyPr>
            <a:normAutofit fontScale="90000"/>
          </a:bodyPr>
          <a:lstStyle/>
          <a:p>
            <a:r>
              <a:rPr lang="ar-SA" sz="6000" b="1" dirty="0" smtClean="0"/>
              <a:t>أبعاد التخطيط الإستراتيجي</a:t>
            </a:r>
            <a:r>
              <a:rPr lang="en-US" sz="6000" b="1" dirty="0" smtClean="0"/>
              <a:t/>
            </a:r>
            <a:br>
              <a:rPr lang="en-US" sz="6000" b="1" dirty="0" smtClean="0"/>
            </a:br>
            <a:r>
              <a:rPr lang="ar-SA" sz="6000" b="1" dirty="0" smtClean="0"/>
              <a:t>التربوي</a:t>
            </a:r>
            <a:endParaRPr lang="en-US" sz="60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a:t>
            </a:fld>
            <a:endParaRPr lang="en-US" dirty="0"/>
          </a:p>
        </p:txBody>
      </p:sp>
      <p:pic>
        <p:nvPicPr>
          <p:cNvPr id="6" name="Picture 12" descr="05"/>
          <p:cNvPicPr>
            <a:picLocks noChangeAspect="1" noChangeArrowheads="1"/>
          </p:cNvPicPr>
          <p:nvPr/>
        </p:nvPicPr>
        <p:blipFill>
          <a:blip r:embed="rId3"/>
          <a:srcRect/>
          <a:stretch>
            <a:fillRect/>
          </a:stretch>
        </p:blipFill>
        <p:spPr bwMode="auto">
          <a:xfrm>
            <a:off x="1143000" y="2590800"/>
            <a:ext cx="7086600" cy="3616043"/>
          </a:xfrm>
          <a:prstGeom prst="rect">
            <a:avLst/>
          </a:prstGeom>
          <a:noFill/>
        </p:spPr>
      </p:pic>
    </p:spTree>
  </p:cSld>
  <p:clrMapOvr>
    <a:masterClrMapping/>
  </p:clrMapOvr>
  <p:transition spd="slow">
    <p:wedge/>
    <p:sndAc>
      <p:stSnd>
        <p:snd r:embed="rId2" name="drumroll.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10</a:t>
            </a:fld>
            <a:endParaRPr lang="en-US" dirty="0"/>
          </a:p>
        </p:txBody>
      </p:sp>
      <p:sp>
        <p:nvSpPr>
          <p:cNvPr id="3" name="Rectangle 2"/>
          <p:cNvSpPr/>
          <p:nvPr/>
        </p:nvSpPr>
        <p:spPr>
          <a:xfrm>
            <a:off x="381000" y="762000"/>
            <a:ext cx="8382000" cy="5355312"/>
          </a:xfrm>
          <a:prstGeom prst="rect">
            <a:avLst/>
          </a:prstGeom>
        </p:spPr>
        <p:txBody>
          <a:bodyPr wrap="square">
            <a:spAutoFit/>
          </a:bodyPr>
          <a:lstStyle/>
          <a:p>
            <a:pPr algn="r"/>
            <a:r>
              <a:rPr lang="ar-SA" sz="3600" b="1" dirty="0" smtClean="0">
                <a:solidFill>
                  <a:schemeClr val="folHlink"/>
                </a:solidFill>
                <a:cs typeface="Times New Roman" pitchFamily="18" charset="0"/>
              </a:rPr>
              <a:t>  وخلال الأعوام (1960م وحتى 1986م)  أصبح مفهوم </a:t>
            </a:r>
          </a:p>
          <a:p>
            <a:pPr algn="r"/>
            <a:r>
              <a:rPr lang="ar-SA" sz="3600" b="1" dirty="0" smtClean="0">
                <a:solidFill>
                  <a:schemeClr val="folHlink"/>
                </a:solidFill>
                <a:cs typeface="Times New Roman" pitchFamily="18" charset="0"/>
              </a:rPr>
              <a:t>التخطيط الاستراتيجي أداة للإدارة في الأعمال الحكومية. </a:t>
            </a:r>
          </a:p>
          <a:p>
            <a:pPr algn="justLow"/>
            <a:endParaRPr lang="ar-SA" sz="3600" b="1" dirty="0" smtClean="0">
              <a:solidFill>
                <a:schemeClr val="folHlink"/>
              </a:solidFill>
              <a:cs typeface="Times New Roman" pitchFamily="18" charset="0"/>
            </a:endParaRPr>
          </a:p>
          <a:p>
            <a:pPr algn="justLow"/>
            <a:r>
              <a:rPr lang="ar-SA" sz="3600" b="1" dirty="0" smtClean="0">
                <a:solidFill>
                  <a:schemeClr val="folHlink"/>
                </a:solidFill>
                <a:cs typeface="Times New Roman" pitchFamily="18" charset="0"/>
              </a:rPr>
              <a:t>ومنذ عام(1986م ) بدأ ظهور تفسيرات جديدة للإستراتيجية ، وبعض العلوم المرتبطة بها ، ومن ثم فقد أصبح نهجاً تعيشه أعمال المنظمة ويتحكم  في تفكيرها وفي ممارسة عملها وكيفية بقاءها وتطوُّرها وتقدمها .                </a:t>
            </a:r>
          </a:p>
          <a:p>
            <a:pPr algn="justLow"/>
            <a:r>
              <a:rPr lang="ar-SA" sz="3600" b="1" dirty="0" smtClean="0">
                <a:solidFill>
                  <a:schemeClr val="folHlink"/>
                </a:solidFill>
                <a:cs typeface="Times New Roman" pitchFamily="18" charset="0"/>
              </a:rPr>
              <a:t>           </a:t>
            </a:r>
          </a:p>
          <a:p>
            <a:pPr algn="r"/>
            <a:endParaRPr lang="en-US" b="1" dirty="0" smtClean="0">
              <a:solidFill>
                <a:schemeClr val="folHlink"/>
              </a:solidFill>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11</a:t>
            </a:fld>
            <a:endParaRPr lang="en-US" dirty="0"/>
          </a:p>
        </p:txBody>
      </p:sp>
      <p:sp>
        <p:nvSpPr>
          <p:cNvPr id="3" name="Rectangle 2"/>
          <p:cNvSpPr/>
          <p:nvPr/>
        </p:nvSpPr>
        <p:spPr>
          <a:xfrm>
            <a:off x="609600" y="990600"/>
            <a:ext cx="7543800" cy="2862322"/>
          </a:xfrm>
          <a:prstGeom prst="rect">
            <a:avLst/>
          </a:prstGeom>
        </p:spPr>
        <p:txBody>
          <a:bodyPr wrap="square">
            <a:spAutoFit/>
          </a:bodyPr>
          <a:lstStyle/>
          <a:p>
            <a:pPr algn="r"/>
            <a:r>
              <a:rPr lang="ar-SA" sz="3600" b="1" dirty="0" smtClean="0">
                <a:solidFill>
                  <a:schemeClr val="folHlink"/>
                </a:solidFill>
                <a:cs typeface="Times New Roman" pitchFamily="18" charset="0"/>
              </a:rPr>
              <a:t>  ومنذ عام 1992م  وحتى عام 2000م ) بدأت محاولات تحديث التخطيط الاستراتيجي، وظهرت ملامح وكتابات حول التفكير الاستراتيجي كعملية سابقة للتخطيط والإدارة الإستراتيجية، وبدأ الحديث  عن العقول التي تفكِّر بطريقة استراتيجية.</a:t>
            </a:r>
            <a:endParaRPr lang="en-US" sz="3600" dirty="0"/>
          </a:p>
        </p:txBody>
      </p:sp>
      <p:pic>
        <p:nvPicPr>
          <p:cNvPr id="4" name="Picture 11" descr="Dock.jpg"/>
          <p:cNvPicPr>
            <a:picLocks noGrp="1" noChangeAspect="1"/>
          </p:cNvPicPr>
          <p:nvPr isPhoto="1"/>
        </p:nvPicPr>
        <p:blipFill>
          <a:blip r:embed="rId2" cstate="print"/>
          <a:srcRect/>
          <a:stretch>
            <a:fillRect/>
          </a:stretch>
        </p:blipFill>
        <p:spPr bwMode="auto">
          <a:xfrm>
            <a:off x="2590800" y="4114800"/>
            <a:ext cx="3352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12</a:t>
            </a:fld>
            <a:endParaRPr lang="en-US" dirty="0"/>
          </a:p>
        </p:txBody>
      </p:sp>
      <p:sp>
        <p:nvSpPr>
          <p:cNvPr id="3" name="Rectangle 2"/>
          <p:cNvSpPr/>
          <p:nvPr/>
        </p:nvSpPr>
        <p:spPr>
          <a:xfrm>
            <a:off x="1066800" y="990600"/>
            <a:ext cx="7315200" cy="4985980"/>
          </a:xfrm>
          <a:prstGeom prst="rect">
            <a:avLst/>
          </a:prstGeom>
        </p:spPr>
        <p:txBody>
          <a:bodyPr wrap="square">
            <a:spAutoFit/>
          </a:bodyPr>
          <a:lstStyle/>
          <a:p>
            <a:pPr algn="ctr"/>
            <a:r>
              <a:rPr lang="ar-SA" sz="5400" b="1" dirty="0" smtClean="0">
                <a:solidFill>
                  <a:srgbClr val="FF0000"/>
                </a:solidFill>
                <a:cs typeface="Times New Roman" pitchFamily="18" charset="0"/>
              </a:rPr>
              <a:t>ومنذ عام 2001م</a:t>
            </a:r>
          </a:p>
          <a:p>
            <a:pPr algn="justLow"/>
            <a:r>
              <a:rPr lang="ar-SA" sz="4400" b="1" dirty="0" smtClean="0">
                <a:solidFill>
                  <a:schemeClr val="folHlink"/>
                </a:solidFill>
                <a:cs typeface="Times New Roman" pitchFamily="18" charset="0"/>
              </a:rPr>
              <a:t> بدأ التفكير الاستراتيجي يتقدَّم على بقية المصطلحات الاستراتيجية الأخرى باعتباره نقطة البدء والانطلاق وبدونه لا يمكن أن تكون هناك خطط استراتيجية أو تخطيط إستراتيجي                                       </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325562"/>
          </a:xfrm>
        </p:spPr>
        <p:txBody>
          <a:bodyPr>
            <a:noAutofit/>
          </a:bodyPr>
          <a:lstStyle/>
          <a:p>
            <a:pPr algn="r"/>
            <a:r>
              <a:rPr lang="ar-SA" sz="5400" b="1" dirty="0" smtClean="0"/>
              <a:t>3- </a:t>
            </a:r>
            <a:r>
              <a:rPr lang="ar-SA" sz="4800" b="1" dirty="0" smtClean="0"/>
              <a:t>هل من ضرورة للتخطيط الإستراتيجي؟:</a:t>
            </a:r>
            <a:r>
              <a:rPr lang="ar-SA" sz="5400" b="1" dirty="0" smtClean="0"/>
              <a:t> </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13</a:t>
            </a:fld>
            <a:endParaRPr lang="en-US" dirty="0"/>
          </a:p>
        </p:txBody>
      </p:sp>
      <p:sp>
        <p:nvSpPr>
          <p:cNvPr id="5" name="Rectangle 4"/>
          <p:cNvSpPr/>
          <p:nvPr/>
        </p:nvSpPr>
        <p:spPr>
          <a:xfrm>
            <a:off x="228600" y="1524000"/>
            <a:ext cx="8153400" cy="5078313"/>
          </a:xfrm>
          <a:prstGeom prst="rect">
            <a:avLst/>
          </a:prstGeom>
        </p:spPr>
        <p:txBody>
          <a:bodyPr wrap="square">
            <a:spAutoFit/>
          </a:bodyPr>
          <a:lstStyle/>
          <a:p>
            <a:pPr algn="justLow"/>
            <a:r>
              <a:rPr lang="ar-SA" sz="3600" b="1" dirty="0" smtClean="0">
                <a:cs typeface="+mj-cs"/>
              </a:rPr>
              <a:t>يتسم هذا العصر بكثرة تعقيداته وكثرة العوامل المؤثرة في مختلف نشاطاته ، وهذا يحتم الأخذ - وبعين الاعتبار- بمفهوم ( التخطيط الإستراتيجي ) كمخرج من هذه التعقيدات، حيث إنه طريقة علمية تحقق الكثير من الفوائد وتجنب الكثير من المشكلات . إن التخطيط الإستراتيجي يقوم على منطلقات تحددها البيئة  المحيطة بشتى مجالاتها وتبنى عليها أهداف الخطة الإستراتيجية وطريقة التعامل معها.                                         </a:t>
            </a:r>
            <a:endParaRPr lang="en-US" sz="3600" dirty="0">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14</a:t>
            </a:fld>
            <a:endParaRPr lang="en-US" dirty="0"/>
          </a:p>
        </p:txBody>
      </p:sp>
      <p:sp>
        <p:nvSpPr>
          <p:cNvPr id="35842" name="Rectangle 2"/>
          <p:cNvSpPr>
            <a:spLocks noChangeArrowheads="1"/>
          </p:cNvSpPr>
          <p:nvPr/>
        </p:nvSpPr>
        <p:spPr bwMode="auto">
          <a:xfrm>
            <a:off x="228600" y="1066800"/>
            <a:ext cx="8305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ar-SA" sz="3600" b="1" i="0" u="none" strike="noStrike" cap="none" normalizeH="0" baseline="0" dirty="0" smtClean="0">
                <a:ln>
                  <a:noFill/>
                </a:ln>
                <a:solidFill>
                  <a:srgbClr val="FF0000"/>
                </a:solidFill>
                <a:effectLst/>
                <a:latin typeface="Calibri" pitchFamily="34" charset="0"/>
                <a:ea typeface="Times New Roman" pitchFamily="18" charset="0"/>
                <a:cs typeface="+mj-cs"/>
              </a:rPr>
              <a:t> </a:t>
            </a:r>
            <a:r>
              <a:rPr kumimoji="0" lang="ar-SA" sz="3600" b="1" i="0" u="none" strike="noStrike" cap="none" normalizeH="0" baseline="0" dirty="0" smtClean="0">
                <a:ln>
                  <a:noFill/>
                </a:ln>
                <a:effectLst/>
                <a:latin typeface="Calibri" pitchFamily="34" charset="0"/>
                <a:ea typeface="Times New Roman" pitchFamily="18" charset="0"/>
                <a:cs typeface="+mj-cs"/>
              </a:rPr>
              <a:t>كما أن التطور المستمر في البرامج التعليمية يتطلب وجود هذا المفهوم من أجل مواكبة متطلبات العصر وتحقيق</a:t>
            </a:r>
            <a:r>
              <a:rPr kumimoji="0" lang="ar-SA" sz="3600" b="1" i="0" u="none" strike="noStrike" cap="none" normalizeH="0" dirty="0" smtClean="0">
                <a:ln>
                  <a:noFill/>
                </a:ln>
                <a:effectLst/>
                <a:latin typeface="Calibri" pitchFamily="34" charset="0"/>
                <a:ea typeface="Times New Roman" pitchFamily="18" charset="0"/>
                <a:cs typeface="+mj-cs"/>
              </a:rPr>
              <a:t> ال</a:t>
            </a:r>
            <a:r>
              <a:rPr kumimoji="0" lang="ar-SA" sz="3600" b="1" i="0" u="none" strike="noStrike" cap="none" normalizeH="0" baseline="0" dirty="0" smtClean="0">
                <a:ln>
                  <a:noFill/>
                </a:ln>
                <a:effectLst/>
                <a:latin typeface="Calibri" pitchFamily="34" charset="0"/>
                <a:ea typeface="Times New Roman" pitchFamily="18" charset="0"/>
                <a:cs typeface="+mj-cs"/>
              </a:rPr>
              <a:t>جودة بين الخريجين.</a:t>
            </a:r>
            <a:endParaRPr kumimoji="0" lang="en-US" sz="3600" b="0" i="0" u="none" strike="noStrike" cap="none" normalizeH="0" baseline="0" dirty="0" smtClean="0">
              <a:ln>
                <a:noFill/>
              </a:ln>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tabLst/>
            </a:pPr>
            <a:r>
              <a:rPr kumimoji="0" lang="ar-SA" sz="3600" b="1" i="0" u="none" strike="noStrike" cap="none" normalizeH="0" baseline="0" dirty="0" smtClean="0">
                <a:ln>
                  <a:noFill/>
                </a:ln>
                <a:solidFill>
                  <a:srgbClr val="333333"/>
                </a:solidFill>
                <a:effectLst/>
                <a:latin typeface="Calibri" pitchFamily="34" charset="0"/>
                <a:ea typeface="Times New Roman" pitchFamily="18" charset="0"/>
                <a:cs typeface="+mj-cs"/>
              </a:rPr>
              <a:t> ويؤدي التخطيط الإستراتيجي</a:t>
            </a:r>
            <a:r>
              <a:rPr kumimoji="0" lang="ar-SA" sz="3600" b="1" i="0" u="none" strike="noStrike" cap="none" normalizeH="0" dirty="0" smtClean="0">
                <a:ln>
                  <a:noFill/>
                </a:ln>
                <a:solidFill>
                  <a:srgbClr val="333333"/>
                </a:solidFill>
                <a:effectLst/>
                <a:latin typeface="Calibri" pitchFamily="34" charset="0"/>
                <a:ea typeface="Times New Roman" pitchFamily="18" charset="0"/>
                <a:cs typeface="+mj-cs"/>
              </a:rPr>
              <a:t> إلي </a:t>
            </a:r>
            <a:r>
              <a:rPr kumimoji="0" lang="ar-SA" sz="3600" b="1" i="0" u="none" strike="noStrike" cap="none" normalizeH="0" baseline="0" dirty="0" smtClean="0">
                <a:ln>
                  <a:noFill/>
                </a:ln>
                <a:solidFill>
                  <a:srgbClr val="333333"/>
                </a:solidFill>
                <a:effectLst/>
                <a:latin typeface="Calibri" pitchFamily="34" charset="0"/>
                <a:ea typeface="Times New Roman" pitchFamily="18" charset="0"/>
                <a:cs typeface="+mj-cs"/>
              </a:rPr>
              <a:t>الاستفادة الفعالة من إمكانيات المدارس المتاحة والمتجددة من أجل الارتقاء بمستوى الخريج من الناحية العلمية والعملية وزيادة وتطوير الخدمات المجتمعية.</a:t>
            </a:r>
            <a:endParaRPr kumimoji="0" lang="en-US" sz="36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15</a:t>
            </a:fld>
            <a:endParaRPr lang="en-US" dirty="0"/>
          </a:p>
        </p:txBody>
      </p:sp>
      <p:sp>
        <p:nvSpPr>
          <p:cNvPr id="3" name="Rectangle 2"/>
          <p:cNvSpPr/>
          <p:nvPr/>
        </p:nvSpPr>
        <p:spPr>
          <a:xfrm>
            <a:off x="990600" y="990600"/>
            <a:ext cx="7620000" cy="4524315"/>
          </a:xfrm>
          <a:prstGeom prst="rect">
            <a:avLst/>
          </a:prstGeom>
        </p:spPr>
        <p:txBody>
          <a:bodyPr wrap="square">
            <a:spAutoFit/>
          </a:bodyPr>
          <a:lstStyle/>
          <a:p>
            <a:pPr lvl="0" algn="justLow" rtl="1" eaLnBrk="0" fontAlgn="base" hangingPunct="0">
              <a:spcBef>
                <a:spcPct val="0"/>
              </a:spcBef>
              <a:spcAft>
                <a:spcPct val="0"/>
              </a:spcAft>
            </a:pPr>
            <a:r>
              <a:rPr lang="ar-SA" sz="3600" b="1" dirty="0" smtClean="0">
                <a:solidFill>
                  <a:srgbClr val="333333"/>
                </a:solidFill>
                <a:latin typeface="Calibri" pitchFamily="34" charset="0"/>
                <a:ea typeface="Times New Roman" pitchFamily="18" charset="0"/>
              </a:rPr>
              <a:t> وفي استخدام التخطيط الإستراتيجي إمكانية الارتقاء بالمستوى الإداري للمدارس من خلال تطبيق جوانب الإدارة الالكترونية وأبعادها بما يساعد على توثيق الصلة بين الكليات الجامعية والارتباط بغيرها من المؤسسات التعليمة الأخرى سواءً علي المستوي الإقليمي أو العالمي .</a:t>
            </a:r>
          </a:p>
          <a:p>
            <a:pPr lvl="0" algn="justLow" rtl="1" eaLnBrk="0" fontAlgn="base" hangingPunct="0">
              <a:spcBef>
                <a:spcPct val="0"/>
              </a:spcBef>
              <a:spcAft>
                <a:spcPct val="0"/>
              </a:spcAft>
            </a:pPr>
            <a:endParaRPr lang="ar-SA" sz="3600" b="1" dirty="0" smtClean="0">
              <a:solidFill>
                <a:srgbClr val="333333"/>
              </a:solidFill>
              <a:latin typeface="Calibri" pitchFamily="34" charset="0"/>
              <a:ea typeface="Times New Roman" pitchFamily="18" charset="0"/>
            </a:endParaRPr>
          </a:p>
          <a:p>
            <a:pPr lvl="0" algn="justLow" rtl="1" eaLnBrk="0" fontAlgn="base" hangingPunct="0">
              <a:spcBef>
                <a:spcPct val="0"/>
              </a:spcBef>
              <a:spcAft>
                <a:spcPct val="0"/>
              </a:spcAft>
            </a:pPr>
            <a:endParaRPr lang="ar-SA" sz="3600" dirty="0" smtClean="0">
              <a:latin typeface="Arial" pitchFamily="34" charset="0"/>
            </a:endParaRPr>
          </a:p>
        </p:txBody>
      </p:sp>
      <p:sp>
        <p:nvSpPr>
          <p:cNvPr id="5" name="Rectangle 4"/>
          <p:cNvSpPr/>
          <p:nvPr/>
        </p:nvSpPr>
        <p:spPr>
          <a:xfrm>
            <a:off x="609600" y="4343400"/>
            <a:ext cx="7924800" cy="1754326"/>
          </a:xfrm>
          <a:prstGeom prst="rect">
            <a:avLst/>
          </a:prstGeom>
        </p:spPr>
        <p:txBody>
          <a:bodyPr wrap="square">
            <a:spAutoFit/>
          </a:bodyPr>
          <a:lstStyle/>
          <a:p>
            <a:pPr algn="r"/>
            <a:r>
              <a:rPr lang="ar-SA" sz="3600" b="1" dirty="0" smtClean="0">
                <a:solidFill>
                  <a:srgbClr val="333333"/>
                </a:solidFill>
                <a:latin typeface="Calibri" pitchFamily="34" charset="0"/>
                <a:ea typeface="Times New Roman" pitchFamily="18" charset="0"/>
              </a:rPr>
              <a:t>ومن خلال استخدام التخطيط الإستراتيجي  يتم استحداث برامج تعليمية متميزة تدفع المدرسة إلى الاعتماد والتنافسية المحلية والإقليمية .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16</a:t>
            </a:fld>
            <a:endParaRPr lang="en-US" dirty="0"/>
          </a:p>
        </p:txBody>
      </p:sp>
      <p:sp>
        <p:nvSpPr>
          <p:cNvPr id="37889" name="Rectangle 1"/>
          <p:cNvSpPr>
            <a:spLocks noChangeArrowheads="1"/>
          </p:cNvSpPr>
          <p:nvPr/>
        </p:nvSpPr>
        <p:spPr bwMode="auto">
          <a:xfrm>
            <a:off x="228600" y="1066800"/>
            <a:ext cx="8686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ومن خلال </a:t>
            </a:r>
            <a:r>
              <a:rPr lang="ar-SA" sz="3200" b="1" dirty="0" smtClean="0">
                <a:solidFill>
                  <a:srgbClr val="333333"/>
                </a:solidFill>
                <a:latin typeface="Calibri" pitchFamily="34" charset="0"/>
                <a:ea typeface="Times New Roman" pitchFamily="18" charset="0"/>
              </a:rPr>
              <a:t>استخدام التخطيط الإستراتيجي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يتم إنشاء المراكز العلمية المتخصصة للتدريب الفعال وخدمه المجتمع ، وهذا يدفع عجلة التقدم الثقافي وبناء ثقافة تنظيمية فاعلة لاستيعاب برامج الجودة والاعتماد الأكاديمي.    </a:t>
            </a:r>
            <a:endParaRPr kumimoji="0" lang="en-US" sz="3200" b="0" i="0" u="none" strike="noStrike" cap="none" normalizeH="0" baseline="0" dirty="0" smtClean="0">
              <a:ln>
                <a:noFill/>
              </a:ln>
              <a:solidFill>
                <a:schemeClr val="tx1"/>
              </a:solidFill>
              <a:effectLst/>
              <a:latin typeface="Arial" pitchFamily="34" charset="0"/>
              <a:cs typeface="+mj-cs"/>
            </a:endParaRPr>
          </a:p>
          <a:p>
            <a:pPr lvl="0" algn="justLow" rtl="1" eaLnBrk="0" fontAlgn="base" hangingPunct="0">
              <a:spcBef>
                <a:spcPct val="0"/>
              </a:spcBef>
              <a:spcAft>
                <a:spcPct val="0"/>
              </a:spcAft>
            </a:pPr>
            <a:r>
              <a:rPr lang="ar-SA" sz="3200" b="1" dirty="0" smtClean="0">
                <a:solidFill>
                  <a:srgbClr val="333333"/>
                </a:solidFill>
                <a:latin typeface="Calibri" pitchFamily="34" charset="0"/>
                <a:ea typeface="Times New Roman" pitchFamily="18" charset="0"/>
              </a:rPr>
              <a:t>وفي استخدام التخطيط الإستراتيجي</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توفير مناخ الإبداع والتميز وتعميق القيم النبيلة التي تحافظ على نسيج المجتمع وتقدمه مثل الولاء الوطني والمثل العليا والأخلاق الحميدة التي تُؤدي للارتقاء بالمجتمع على أسس علمية فعاله وحل مشكلاته التي تعوق تفوقه من خلال مشاريع بحثيه هادفة تراعي كافة المتغيرات المجتمعية </a:t>
            </a:r>
            <a:r>
              <a:rPr kumimoji="0" lang="ar-SA" sz="16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ar-SA" sz="4000" b="1" dirty="0" smtClean="0"/>
              <a:t>4- ما حاجة التعليم للتخطيط الإستراتيجي؟:</a:t>
            </a:r>
            <a:endParaRPr lang="en-US" sz="40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17</a:t>
            </a:fld>
            <a:endParaRPr lang="en-US" dirty="0"/>
          </a:p>
        </p:txBody>
      </p:sp>
      <p:sp>
        <p:nvSpPr>
          <p:cNvPr id="3073" name="Rectangle 1"/>
          <p:cNvSpPr>
            <a:spLocks noChangeArrowheads="1"/>
          </p:cNvSpPr>
          <p:nvPr/>
        </p:nvSpPr>
        <p:spPr bwMode="auto">
          <a:xfrm>
            <a:off x="228600" y="1219201"/>
            <a:ext cx="86106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إن ا</a:t>
            </a:r>
            <a:r>
              <a:rPr lang="ar-SA" sz="3200" b="1" dirty="0" smtClean="0">
                <a:cs typeface="+mj-cs"/>
              </a:rPr>
              <a:t>لتخطيط الإستراتيجي يُعتبر</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عنصر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هام ،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يتضمن</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مرحلة التفكير التي تسبق تنفيذ أي عمل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في مجال التعليم ،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والذي ينتهي باتخاذ القرارات</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الجامعية حول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ما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يلزم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عمله</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وكيف</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يتم</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ومتى؟.</a:t>
            </a:r>
          </a:p>
          <a:p>
            <a:pPr lvl="0" algn="just" rtl="1" fontAlgn="base">
              <a:spcBef>
                <a:spcPct val="0"/>
              </a:spcBef>
              <a:spcAft>
                <a:spcPct val="0"/>
              </a:spcAf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والتخطيط </a:t>
            </a:r>
            <a:r>
              <a:rPr lang="ar-SA" sz="3200" b="1" dirty="0" smtClean="0">
                <a:cs typeface="+mj-cs"/>
              </a:rPr>
              <a:t>الإستراتيجي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سلسلة من القرارات التي تتعلق بالمستقبل .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وبمعنى آخر يقوم التخطيط </a:t>
            </a:r>
            <a:r>
              <a:rPr lang="ar-SA" sz="3200" b="1" dirty="0" smtClean="0">
                <a:cs typeface="+mj-cs"/>
              </a:rPr>
              <a:t>الإستراتيجي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على عمل افتراضات عما سيكون عليه </a:t>
            </a:r>
            <a:r>
              <a:rPr kumimoji="0" lang="en-US" sz="3200" b="1" i="0" u="none" strike="noStrike" cap="none" normalizeH="0" baseline="0" dirty="0" err="1" smtClean="0">
                <a:ln>
                  <a:noFill/>
                </a:ln>
                <a:solidFill>
                  <a:schemeClr val="tx1"/>
                </a:solidFill>
                <a:effectLst/>
                <a:latin typeface="Arial" pitchFamily="34" charset="0"/>
                <a:ea typeface="Times New Roman" pitchFamily="18" charset="0"/>
                <a:cs typeface="+mj-cs"/>
              </a:rPr>
              <a:t>حال</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r>
              <a:rPr lang="ar-SA" sz="3200" b="1" dirty="0" smtClean="0">
                <a:cs typeface="+mj-cs"/>
              </a:rPr>
              <a:t>التعليم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في المستقبل ، ثم وضع خطة تبين الأهداف المطلوب تحقيقها وكيفية استخدام هذه العناصر وخطة السير والمراحل المختلفة الواجب المرور بها والوقت اللازم لتنفيذ هذه الأعمال</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rPr>
              <a:t> في مجال التعليم </a:t>
            </a: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mj-cs"/>
              </a:rPr>
              <a:t> .</a:t>
            </a:r>
            <a:endParaRPr kumimoji="0" lang="ar-SA" sz="3200" b="1" i="0" u="none" strike="noStrike" cap="none" normalizeH="0" baseline="0" dirty="0" smtClean="0">
              <a:ln>
                <a:noFill/>
              </a:ln>
              <a:solidFill>
                <a:schemeClr val="tx1"/>
              </a:solidFill>
              <a:effectLst/>
              <a:latin typeface="Arial" pitchFamily="34" charset="0"/>
              <a:ea typeface="Times New Roman" pitchFamily="18" charset="0"/>
              <a:cs typeface="+mj-cs"/>
            </a:endParaRPr>
          </a:p>
          <a:p>
            <a:pPr lvl="0" algn="r" rtl="1" fontAlgn="base">
              <a:spcBef>
                <a:spcPct val="0"/>
              </a:spcBef>
              <a:spcAft>
                <a:spcPct val="0"/>
              </a:spcAf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18</a:t>
            </a:fld>
            <a:endParaRPr lang="en-US" dirty="0"/>
          </a:p>
        </p:txBody>
      </p:sp>
      <p:sp>
        <p:nvSpPr>
          <p:cNvPr id="22530" name="Rectangle 2"/>
          <p:cNvSpPr>
            <a:spLocks noChangeArrowheads="1"/>
          </p:cNvSpPr>
          <p:nvPr/>
        </p:nvSpPr>
        <p:spPr bwMode="auto">
          <a:xfrm>
            <a:off x="762000" y="685800"/>
            <a:ext cx="784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ولقد فرضت طبيعة العصر نفسها على التعليم في جميع دول العالم، وذلك لأن التعليم يسهم في إعداد الفرد القادر على مواكبة التقدم التكنولوجي للقيام بدور إيجابي في الخطط التنموية التي يسعى المجتمع إلى تحقيقها</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mj-cs"/>
              </a:rPr>
              <a:t>.</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وتسعى كافة دول العالم للاستفادة من مخرجات التعليم لتنفيذ خططها التنموية، وتحقيق أهدافها الاقتصادية والاجتماعية في الحاضر والمستقبل. ومن هذا المنطلق </a:t>
            </a:r>
            <a:r>
              <a:rPr kumimoji="0" lang="ar-SA" sz="3200" b="1" i="0" u="none" strike="noStrike" cap="none" normalizeH="0" baseline="0" dirty="0" smtClean="0">
                <a:ln>
                  <a:noFill/>
                </a:ln>
                <a:effectLst/>
                <a:latin typeface="Calibri" pitchFamily="34" charset="0"/>
                <a:ea typeface="Times New Roman" pitchFamily="18" charset="0"/>
                <a:cs typeface="+mj-cs"/>
              </a:rPr>
              <a:t>أصبح </a:t>
            </a:r>
            <a:r>
              <a:rPr lang="ar-SA" sz="3200" b="1" dirty="0" smtClean="0">
                <a:latin typeface="Calibri" pitchFamily="34" charset="0"/>
                <a:ea typeface="Times New Roman" pitchFamily="18" charset="0"/>
              </a:rPr>
              <a:t>استخدام التخطيط الإستراتيجي  </a:t>
            </a:r>
            <a:r>
              <a:rPr lang="ar-SA" sz="3200" b="1" dirty="0" smtClean="0">
                <a:solidFill>
                  <a:srgbClr val="333333"/>
                </a:solidFill>
                <a:latin typeface="Calibri" pitchFamily="34" charset="0"/>
                <a:ea typeface="Times New Roman" pitchFamily="18" charset="0"/>
              </a:rPr>
              <a:t>في </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التعليم ضرورة ملحة يتطلبها الوضع الراهن ، وذلك للعوامل التالية</a:t>
            </a: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mj-cs"/>
              </a:rPr>
              <a:t>:  </a:t>
            </a:r>
            <a:endParaRPr kumimoji="0" lang="en-US"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19</a:t>
            </a:fld>
            <a:endParaRPr lang="en-US" dirty="0"/>
          </a:p>
        </p:txBody>
      </p:sp>
      <p:sp>
        <p:nvSpPr>
          <p:cNvPr id="3" name="Rectangle 2"/>
          <p:cNvSpPr/>
          <p:nvPr/>
        </p:nvSpPr>
        <p:spPr>
          <a:xfrm>
            <a:off x="2286000" y="685800"/>
            <a:ext cx="5867400" cy="2062103"/>
          </a:xfrm>
          <a:prstGeom prst="rect">
            <a:avLst/>
          </a:prstGeom>
        </p:spPr>
        <p:txBody>
          <a:bodyPr wrap="square">
            <a:spAutoFit/>
          </a:bodyPr>
          <a:lstStyle/>
          <a:p>
            <a:pPr algn="justLow"/>
            <a:r>
              <a:rPr lang="ar-SA" sz="3200" b="1" dirty="0" smtClean="0">
                <a:cs typeface="+mj-cs"/>
              </a:rPr>
              <a:t>- الانفجار المعرفي والذي يطالب بتجديد التعليم وتحديثه ليكون أكثر ملاءمة مع احتياجات عصر التقدم العلمي .                     </a:t>
            </a:r>
            <a:endParaRPr lang="en-US" sz="3200" dirty="0">
              <a:cs typeface="+mj-cs"/>
            </a:endParaRPr>
          </a:p>
        </p:txBody>
      </p:sp>
      <p:pic>
        <p:nvPicPr>
          <p:cNvPr id="4" name="Picture 2" descr="التخطيط .. مفهومه وأهميته .."/>
          <p:cNvPicPr>
            <a:picLocks noChangeAspect="1" noChangeArrowheads="1"/>
          </p:cNvPicPr>
          <p:nvPr/>
        </p:nvPicPr>
        <p:blipFill>
          <a:blip r:embed="rId2"/>
          <a:srcRect/>
          <a:stretch>
            <a:fillRect/>
          </a:stretch>
        </p:blipFill>
        <p:spPr bwMode="auto">
          <a:xfrm>
            <a:off x="3124200" y="3200400"/>
            <a:ext cx="2628900" cy="26479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a:t>
            </a:fld>
            <a:endParaRPr lang="en-US" dirty="0"/>
          </a:p>
        </p:txBody>
      </p:sp>
      <p:sp>
        <p:nvSpPr>
          <p:cNvPr id="3" name="Rectangle 2"/>
          <p:cNvSpPr/>
          <p:nvPr/>
        </p:nvSpPr>
        <p:spPr>
          <a:xfrm>
            <a:off x="2057400" y="457200"/>
            <a:ext cx="4648201" cy="830997"/>
          </a:xfrm>
          <a:prstGeom prst="rect">
            <a:avLst/>
          </a:prstGeom>
        </p:spPr>
        <p:txBody>
          <a:bodyPr wrap="square">
            <a:spAutoFit/>
          </a:bodyPr>
          <a:lstStyle/>
          <a:p>
            <a:pPr algn="ctr"/>
            <a:r>
              <a:rPr lang="ar-SA" sz="4800" b="1" u="sng" dirty="0" smtClean="0"/>
              <a:t>المحتويات الرئيسة :</a:t>
            </a:r>
            <a:endParaRPr lang="en-US" sz="4800" dirty="0"/>
          </a:p>
        </p:txBody>
      </p:sp>
      <p:sp>
        <p:nvSpPr>
          <p:cNvPr id="4" name="Rectangle 3"/>
          <p:cNvSpPr/>
          <p:nvPr/>
        </p:nvSpPr>
        <p:spPr>
          <a:xfrm>
            <a:off x="3363976" y="1600200"/>
            <a:ext cx="5322824" cy="584775"/>
          </a:xfrm>
          <a:prstGeom prst="rect">
            <a:avLst/>
          </a:prstGeom>
        </p:spPr>
        <p:txBody>
          <a:bodyPr wrap="square">
            <a:spAutoFit/>
          </a:bodyPr>
          <a:lstStyle/>
          <a:p>
            <a:pPr algn="r"/>
            <a:r>
              <a:rPr lang="ar-SA" sz="3200" b="1" dirty="0" smtClean="0"/>
              <a:t>1- لماذا التخطيط الإستراتيجي؟ .</a:t>
            </a:r>
            <a:endParaRPr lang="en-US" sz="3200" dirty="0"/>
          </a:p>
        </p:txBody>
      </p:sp>
      <p:sp>
        <p:nvSpPr>
          <p:cNvPr id="5" name="Rectangle 4"/>
          <p:cNvSpPr/>
          <p:nvPr/>
        </p:nvSpPr>
        <p:spPr>
          <a:xfrm>
            <a:off x="3107496" y="2057400"/>
            <a:ext cx="5579304" cy="1077218"/>
          </a:xfrm>
          <a:prstGeom prst="rect">
            <a:avLst/>
          </a:prstGeom>
        </p:spPr>
        <p:txBody>
          <a:bodyPr wrap="square">
            <a:spAutoFit/>
          </a:bodyPr>
          <a:lstStyle/>
          <a:p>
            <a:pPr algn="r"/>
            <a:r>
              <a:rPr lang="ar-SA" sz="3200" b="1" dirty="0" smtClean="0"/>
              <a:t>2- تاريخ التخطيط الإستراتيجي ونشأته .</a:t>
            </a:r>
          </a:p>
          <a:p>
            <a:pPr algn="r"/>
            <a:endParaRPr lang="en-US" sz="3200" dirty="0"/>
          </a:p>
        </p:txBody>
      </p:sp>
      <p:sp>
        <p:nvSpPr>
          <p:cNvPr id="6" name="Rectangle 5"/>
          <p:cNvSpPr/>
          <p:nvPr/>
        </p:nvSpPr>
        <p:spPr>
          <a:xfrm>
            <a:off x="1371600" y="2590800"/>
            <a:ext cx="7315200" cy="584775"/>
          </a:xfrm>
          <a:prstGeom prst="rect">
            <a:avLst/>
          </a:prstGeom>
        </p:spPr>
        <p:txBody>
          <a:bodyPr wrap="square">
            <a:spAutoFit/>
          </a:bodyPr>
          <a:lstStyle/>
          <a:p>
            <a:pPr algn="r"/>
            <a:r>
              <a:rPr lang="ar-SA" sz="3200" b="1" dirty="0" smtClean="0"/>
              <a:t>3- هل من ضرورة للتخطيط الإستراتيجي؟ . </a:t>
            </a:r>
            <a:endParaRPr lang="en-US" sz="3200" dirty="0"/>
          </a:p>
        </p:txBody>
      </p:sp>
      <p:sp>
        <p:nvSpPr>
          <p:cNvPr id="7" name="Rectangle 6"/>
          <p:cNvSpPr/>
          <p:nvPr/>
        </p:nvSpPr>
        <p:spPr>
          <a:xfrm>
            <a:off x="304800" y="3124200"/>
            <a:ext cx="8382000" cy="584775"/>
          </a:xfrm>
          <a:prstGeom prst="rect">
            <a:avLst/>
          </a:prstGeom>
        </p:spPr>
        <p:txBody>
          <a:bodyPr wrap="square">
            <a:spAutoFit/>
          </a:bodyPr>
          <a:lstStyle/>
          <a:p>
            <a:pPr algn="r"/>
            <a:r>
              <a:rPr lang="ar-SA" sz="3200" b="1" dirty="0" smtClean="0"/>
              <a:t>4- ما حاجة التعليم للتخطيط الإستراتيجي؟ .</a:t>
            </a:r>
            <a:endParaRPr lang="en-US" sz="3200" dirty="0"/>
          </a:p>
        </p:txBody>
      </p:sp>
      <p:sp>
        <p:nvSpPr>
          <p:cNvPr id="8" name="Rectangle 7"/>
          <p:cNvSpPr/>
          <p:nvPr/>
        </p:nvSpPr>
        <p:spPr>
          <a:xfrm>
            <a:off x="3324702" y="3733800"/>
            <a:ext cx="5362098" cy="584775"/>
          </a:xfrm>
          <a:prstGeom prst="rect">
            <a:avLst/>
          </a:prstGeom>
        </p:spPr>
        <p:txBody>
          <a:bodyPr wrap="square">
            <a:spAutoFit/>
          </a:bodyPr>
          <a:lstStyle/>
          <a:p>
            <a:pPr algn="r"/>
            <a:r>
              <a:rPr lang="ar-SA" sz="3200" b="1" dirty="0" smtClean="0"/>
              <a:t>5- فوائد التخطيط الإستراتيجي .</a:t>
            </a:r>
            <a:endParaRPr lang="en-US" sz="3200" dirty="0"/>
          </a:p>
        </p:txBody>
      </p:sp>
      <p:sp>
        <p:nvSpPr>
          <p:cNvPr id="9" name="Rectangle 8"/>
          <p:cNvSpPr/>
          <p:nvPr/>
        </p:nvSpPr>
        <p:spPr>
          <a:xfrm rot="10800000" flipV="1">
            <a:off x="381000" y="4317712"/>
            <a:ext cx="8610600" cy="584775"/>
          </a:xfrm>
          <a:prstGeom prst="rect">
            <a:avLst/>
          </a:prstGeom>
        </p:spPr>
        <p:txBody>
          <a:bodyPr wrap="square">
            <a:spAutoFit/>
          </a:bodyPr>
          <a:lstStyle/>
          <a:p>
            <a:pPr algn="r"/>
            <a:r>
              <a:rPr lang="ar-SA" sz="3200" b="1" dirty="0" smtClean="0"/>
              <a:t>   6- الجانب المظلم في التخطيط الإستراتيجي .</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20</a:t>
            </a:fld>
            <a:endParaRPr lang="en-US" dirty="0"/>
          </a:p>
        </p:txBody>
      </p:sp>
      <p:sp>
        <p:nvSpPr>
          <p:cNvPr id="3" name="Rectangle 2"/>
          <p:cNvSpPr/>
          <p:nvPr/>
        </p:nvSpPr>
        <p:spPr>
          <a:xfrm>
            <a:off x="1143000" y="1066800"/>
            <a:ext cx="7315200" cy="3046988"/>
          </a:xfrm>
          <a:prstGeom prst="rect">
            <a:avLst/>
          </a:prstGeom>
        </p:spPr>
        <p:txBody>
          <a:bodyPr wrap="square">
            <a:spAutoFit/>
          </a:bodyPr>
          <a:lstStyle/>
          <a:p>
            <a:pPr algn="just"/>
            <a:r>
              <a:rPr lang="ar-SA" sz="3200" b="1" dirty="0" smtClean="0">
                <a:cs typeface="+mj-cs"/>
              </a:rPr>
              <a:t>- تصاعد مستوى المؤهلات العلمية المطلوبة للعمل والتي تتميز بالتخصص الدقيق مع تنوع الخبرات العلمية والعملية، وذلك ما تفرضه تحديات هذا العصر حول النظم الاقتصادية العالمية ، والتي تحكمها قوانين عالمية، مما يؤكد الحاجة إلى قوى عاملة قادرة على التكيف معه وفق مهارات محددة .                            </a:t>
            </a:r>
            <a:endParaRPr lang="en-US" sz="3200" dirty="0">
              <a:cs typeface="+mj-cs"/>
            </a:endParaRPr>
          </a:p>
        </p:txBody>
      </p:sp>
      <p:pic>
        <p:nvPicPr>
          <p:cNvPr id="4" name="Picture 2" descr="إدارة عملية التخطيط"/>
          <p:cNvPicPr>
            <a:picLocks noChangeAspect="1" noChangeArrowheads="1"/>
          </p:cNvPicPr>
          <p:nvPr/>
        </p:nvPicPr>
        <p:blipFill>
          <a:blip r:embed="rId2"/>
          <a:srcRect/>
          <a:stretch>
            <a:fillRect/>
          </a:stretch>
        </p:blipFill>
        <p:spPr bwMode="auto">
          <a:xfrm>
            <a:off x="762000" y="3931630"/>
            <a:ext cx="3733800" cy="178336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21</a:t>
            </a:fld>
            <a:endParaRPr lang="en-US" dirty="0"/>
          </a:p>
        </p:txBody>
      </p:sp>
      <p:sp>
        <p:nvSpPr>
          <p:cNvPr id="23553" name="Rectangle 1"/>
          <p:cNvSpPr>
            <a:spLocks noChangeArrowheads="1"/>
          </p:cNvSpPr>
          <p:nvPr/>
        </p:nvSpPr>
        <p:spPr bwMode="auto">
          <a:xfrm>
            <a:off x="990600" y="533400"/>
            <a:ext cx="7543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rPr>
              <a:t>- الاعتماد العالمي على المعرفة والمعلومات</a:t>
            </a:r>
            <a:r>
              <a:rPr lang="ar-SA" sz="3200" b="1" dirty="0" smtClean="0">
                <a:latin typeface="Calibri" pitchFamily="34" charset="0"/>
                <a:ea typeface="Times New Roman" pitchFamily="18" charset="0"/>
                <a:cs typeface="+mj-cs"/>
              </a:rPr>
              <a:t> ، ف</a:t>
            </a:r>
            <a:r>
              <a:rPr kumimoji="0" lang="ar-SA" sz="3200" b="1" i="0" u="none" strike="noStrike" cap="none" normalizeH="0" baseline="0" dirty="0" smtClean="0">
                <a:ln>
                  <a:noFill/>
                </a:ln>
                <a:solidFill>
                  <a:schemeClr val="tx1"/>
                </a:solidFill>
                <a:effectLst/>
                <a:latin typeface="Calibri" pitchFamily="34" charset="0"/>
                <a:ea typeface="Times New Roman" pitchFamily="18" charset="0"/>
                <a:cs typeface="+mj-cs"/>
                <a:sym typeface="Symbol" pitchFamily="18" charset="2"/>
              </a:rPr>
              <a:t>الثورة العلمية أجبرت الأفراد على تجديد معلوماتهم وتنويع تخصصاتهم واكتساب العديد من المهارات والقدرات. وتضطلع مؤسسات التعليم ، بوصفها قمة الهرم التعليمي بدور ريادي ومسئولية كبرى في تحقيق التنمية الشاملة والتقدم التقني، وتنمية الموارد البشرية والموازنة بين الحفاظ على الهوية الذاتية والانفتاح على المجتمع العالمي، إضافة إلى التعامل مع مختلف قضايا العصر ،</a:t>
            </a:r>
            <a:r>
              <a:rPr kumimoji="0" lang="ar-SA" sz="3200" b="1" i="0" u="none" strike="noStrike" cap="none" normalizeH="0" dirty="0" smtClean="0">
                <a:ln>
                  <a:noFill/>
                </a:ln>
                <a:solidFill>
                  <a:schemeClr val="tx1"/>
                </a:solidFill>
                <a:effectLst/>
                <a:latin typeface="Calibri" pitchFamily="34" charset="0"/>
                <a:ea typeface="Times New Roman" pitchFamily="18" charset="0"/>
                <a:cs typeface="+mj-cs"/>
                <a:sym typeface="Symbol" pitchFamily="18" charset="2"/>
              </a:rPr>
              <a:t> ومن ثم لزم وجود التخطيط الإستراتيجي في أنشطة التعليم .</a:t>
            </a:r>
            <a:endParaRPr kumimoji="0" lang="ar-SA" sz="3200" b="1" i="0" u="none" strike="noStrike" cap="none" normalizeH="0" baseline="0" dirty="0" smtClean="0">
              <a:ln>
                <a:noFill/>
              </a:ln>
              <a:solidFill>
                <a:schemeClr val="tx1"/>
              </a:solidFill>
              <a:effectLst/>
              <a:latin typeface="Times New Roman" pitchFamily="18" charset="0"/>
              <a:ea typeface="Times New Roman" pitchFamily="18" charset="0"/>
              <a:cs typeface="+mj-cs"/>
              <a:sym typeface="Symbol" pitchFamily="18"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22</a:t>
            </a:fld>
            <a:endParaRPr lang="en-US" dirty="0"/>
          </a:p>
        </p:txBody>
      </p:sp>
      <p:sp>
        <p:nvSpPr>
          <p:cNvPr id="26625" name="Rectangle 1"/>
          <p:cNvSpPr>
            <a:spLocks noChangeArrowheads="1"/>
          </p:cNvSpPr>
          <p:nvPr/>
        </p:nvSpPr>
        <p:spPr bwMode="auto">
          <a:xfrm>
            <a:off x="533400" y="609600"/>
            <a:ext cx="8382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وهكذا يعتبر التعليم الركيزة الأساسية للتنمية الشاملة بصفة عامة، والتنمية البشرية بصفة خاصة. ولا تقتصر أهمية التعليم - من منظور التنمية البشرية المستدامة - كونه يؤدي إلى تحسين نوعية عنصر العمل وزيادة إنتاجيته ، بل  فرضت طبيعة العصر نفسها على التعليم في جميع دول العالم، وذلك لأن التعليم يسهم في إعداد الفرد القادر على مواكبة التقدم التكنولوجي للقيام بدور إيجابي في الخطط التنموية التي يسعى المجتمع إلى تحقيقها.</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23</a:t>
            </a:fld>
            <a:endParaRPr lang="en-US" dirty="0"/>
          </a:p>
        </p:txBody>
      </p:sp>
      <p:sp>
        <p:nvSpPr>
          <p:cNvPr id="27649" name="Rectangle 1"/>
          <p:cNvSpPr>
            <a:spLocks noChangeArrowheads="1"/>
          </p:cNvSpPr>
          <p:nvPr/>
        </p:nvSpPr>
        <p:spPr bwMode="auto">
          <a:xfrm>
            <a:off x="304800" y="457200"/>
            <a:ext cx="8458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ومن ثم تسعى دول العالم للاستفادة من مخرجات التعليم لتنفيذ خططها التنموية، وتحقيق أهدافها الاقتصادية والاجتماعية في الحاضر والمستقبل من خلال التخطيط الإستراتيجي لأنشطته .</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وتؤكد الرؤى العلمية على ضرورة التخطيط الإستراتيجي من أجل تفعيل مشاركة القطاع الخاص في إعداد الخطط والسياسات والاستراتيجيات للتعليم العالي وإنشاء مؤسسات تعزز التعاون بين القطاعات المجتمعية المختلفة، وبشكل يسهم في تحديد احتياجات سوق العمل بشكل أدق،وكذلك حصر الخبرات           والمهارات المطلوبة في الخريجين   وذلك لتضمينها في مناهج وبرامج الكليات والمدارس.</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24</a:t>
            </a:fld>
            <a:endParaRPr lang="en-US" dirty="0"/>
          </a:p>
        </p:txBody>
      </p:sp>
      <p:sp>
        <p:nvSpPr>
          <p:cNvPr id="3" name="Rectangle 2"/>
          <p:cNvSpPr/>
          <p:nvPr/>
        </p:nvSpPr>
        <p:spPr>
          <a:xfrm>
            <a:off x="381000" y="838200"/>
            <a:ext cx="8534400" cy="1569660"/>
          </a:xfrm>
          <a:prstGeom prst="rect">
            <a:avLst/>
          </a:prstGeom>
        </p:spPr>
        <p:txBody>
          <a:bodyPr wrap="square">
            <a:spAutoFit/>
          </a:bodyPr>
          <a:lstStyle/>
          <a:p>
            <a:pPr algn="justLow" rtl="1"/>
            <a:r>
              <a:rPr lang="ar-SA" b="1" dirty="0" smtClean="0"/>
              <a:t>  </a:t>
            </a:r>
            <a:r>
              <a:rPr lang="ar-SA" sz="3200" b="1" dirty="0" smtClean="0">
                <a:latin typeface="Calibri" pitchFamily="34" charset="0"/>
                <a:ea typeface="Times New Roman" pitchFamily="18" charset="0"/>
              </a:rPr>
              <a:t>ومن خلال استخدام التخطيط الإستراتيجي  يتم و</a:t>
            </a:r>
            <a:r>
              <a:rPr lang="ar-SA" sz="3200" b="1" dirty="0" smtClean="0">
                <a:cs typeface="+mj-cs"/>
              </a:rPr>
              <a:t>ضع أهداف محددة للإنجاز ومزودة معايير لقياس الأداء ، يصلح كقناة تحدد الاحتياجات التدريبية للعاملين بالمؤسسة التعليمية .</a:t>
            </a:r>
            <a:endParaRPr lang="ar-SA" sz="3200" b="1" dirty="0">
              <a:cs typeface="+mj-cs"/>
            </a:endParaRPr>
          </a:p>
        </p:txBody>
      </p:sp>
      <p:pic>
        <p:nvPicPr>
          <p:cNvPr id="4" name="Picture 2" descr="التخطيط الاستراتيجي لمديري ومديرات المدارس بالاستناد إلى معايير ضمان الجودة الشاملة"/>
          <p:cNvPicPr>
            <a:picLocks noChangeAspect="1" noChangeArrowheads="1"/>
          </p:cNvPicPr>
          <p:nvPr/>
        </p:nvPicPr>
        <p:blipFill>
          <a:blip r:embed="rId2"/>
          <a:srcRect/>
          <a:stretch>
            <a:fillRect/>
          </a:stretch>
        </p:blipFill>
        <p:spPr bwMode="auto">
          <a:xfrm>
            <a:off x="0" y="2667000"/>
            <a:ext cx="7620000" cy="286902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a:bodyPr>
          <a:lstStyle/>
          <a:p>
            <a:r>
              <a:rPr lang="ar-SA" sz="5400" b="1" dirty="0" smtClean="0"/>
              <a:t> 5- فوائد التخطيط الإستراتيجي:</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25</a:t>
            </a:fld>
            <a:endParaRPr lang="en-US" dirty="0"/>
          </a:p>
        </p:txBody>
      </p:sp>
      <p:sp>
        <p:nvSpPr>
          <p:cNvPr id="6" name="Rectangle 5"/>
          <p:cNvSpPr/>
          <p:nvPr/>
        </p:nvSpPr>
        <p:spPr>
          <a:xfrm>
            <a:off x="685800" y="1371599"/>
            <a:ext cx="7924800" cy="4524315"/>
          </a:xfrm>
          <a:prstGeom prst="rect">
            <a:avLst/>
          </a:prstGeom>
        </p:spPr>
        <p:txBody>
          <a:bodyPr wrap="square">
            <a:spAutoFit/>
          </a:bodyPr>
          <a:lstStyle/>
          <a:p>
            <a:pPr algn="justLow" rtl="1"/>
            <a:r>
              <a:rPr lang="ar-SA" sz="3200" b="1" dirty="0" smtClean="0"/>
              <a:t>  يتبادر إلي الذهن سؤالاً مؤداه : لماذا التخطيط الاستراتيجي ؟ ، وما فوائده ؟ - هل هو موضوع قديم لا يؤدي إلى تحقيق النتائج على أرض الواقع ؟ أم أنه يساعد مؤسسات التعليم على النمو والترقي ؟ .</a:t>
            </a:r>
          </a:p>
          <a:p>
            <a:pPr algn="justLow" rtl="1"/>
            <a:r>
              <a:rPr lang="ar-SA" sz="3200" b="1" dirty="0" smtClean="0"/>
              <a:t>  إن الغالبية العظمى من المنظمات تعترف بأهمية التخطيط الاستراتيجي بالنسبة لبقائها ونموها الطويل الأمد ، كما أنه يستخدم لمساعدة المنظمات لأداء عمل أفضل وتوجيه طاقاتها التوجيه الأمثل والتأكد من أن عناصرها تعمل نحو هدف واحد موجه للتفاعل مع البيئة المتغيرة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26</a:t>
            </a:fld>
            <a:endParaRPr lang="en-US" dirty="0"/>
          </a:p>
        </p:txBody>
      </p:sp>
      <p:sp>
        <p:nvSpPr>
          <p:cNvPr id="3" name="Rectangle 2"/>
          <p:cNvSpPr/>
          <p:nvPr/>
        </p:nvSpPr>
        <p:spPr>
          <a:xfrm>
            <a:off x="533400" y="838200"/>
            <a:ext cx="7543800" cy="4524315"/>
          </a:xfrm>
          <a:prstGeom prst="rect">
            <a:avLst/>
          </a:prstGeom>
        </p:spPr>
        <p:txBody>
          <a:bodyPr wrap="square">
            <a:spAutoFit/>
          </a:bodyPr>
          <a:lstStyle/>
          <a:p>
            <a:pPr algn="justLow" rtl="1"/>
            <a:r>
              <a:rPr lang="ar-SA" sz="3600" b="1" dirty="0" smtClean="0"/>
              <a:t>  من فوائد التخطيط الإستراتيجي ضرورته من حيث كونه عملية يتم فيها تحديد كيفية وصول المنظمة إلى ما تسعى إليه ، وبالوقت نفسه هو عملية تسعي لتحديد ما الذي سوف تقوم به المنظمة لإنجاز أهدافها ، فالمنظمة التي تتبع تخطيط استراتيجي في أنشطتها تعتبر أفضل من غيرها والتي لاتقوم بالتخطيط الاستراتيجي في أعمالها.</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27</a:t>
            </a:fld>
            <a:endParaRPr lang="en-US" dirty="0"/>
          </a:p>
        </p:txBody>
      </p:sp>
      <p:sp>
        <p:nvSpPr>
          <p:cNvPr id="3" name="Rectangle 2"/>
          <p:cNvSpPr/>
          <p:nvPr/>
        </p:nvSpPr>
        <p:spPr>
          <a:xfrm>
            <a:off x="304800" y="685800"/>
            <a:ext cx="8458200" cy="5509200"/>
          </a:xfrm>
          <a:prstGeom prst="rect">
            <a:avLst/>
          </a:prstGeom>
        </p:spPr>
        <p:txBody>
          <a:bodyPr wrap="square">
            <a:spAutoFit/>
          </a:bodyPr>
          <a:lstStyle/>
          <a:p>
            <a:pPr algn="justLow" rtl="1"/>
            <a:r>
              <a:rPr lang="ar-SA" sz="3200" b="1" dirty="0" smtClean="0"/>
              <a:t>  كما أن التخطيط الاستراتيجي يعتبر مرحلة متقدمة من مراحل تطور نظام التخطيط بشكل عام ، وهو يمثل الجوهر في تطور نظام الإدارة المعاصرة . وقد بدأ نظام التخطيط  بالتركيز على الخطط المالية ووضع الموازنات ثم التخطيط قصير الأجل وبعده المتوسط  فالبعيد المدى ، ثم تطورت العملية التخطيطية في المنظمات الكبرى التي تشتمل علي عدة وحدات أعمال ليظهر مفهوم التخطيط الشامل ومع زيادة هذا التعقيد وتضمين العمليات التخطيطية تفاصيل كثيرة ، جاء التخطيط الاستراتيجي ليمثل نقلة نوعية بالتركيز على القضايا الحرجة والمهمة في حياة المنظمة ، ومن ثم فإن التخطيط الاستراتيجي يتعامل مع المشاكل والإشكاليات التي تخص النظام بصورته الشمولية .</a:t>
            </a:r>
            <a:endParaRPr lang="ar-SA" sz="32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28</a:t>
            </a:fld>
            <a:endParaRPr lang="en-US" dirty="0"/>
          </a:p>
        </p:txBody>
      </p:sp>
      <p:sp>
        <p:nvSpPr>
          <p:cNvPr id="3" name="Rectangle 2"/>
          <p:cNvSpPr/>
          <p:nvPr/>
        </p:nvSpPr>
        <p:spPr>
          <a:xfrm>
            <a:off x="152400" y="533399"/>
            <a:ext cx="8763000" cy="3539430"/>
          </a:xfrm>
          <a:prstGeom prst="rect">
            <a:avLst/>
          </a:prstGeom>
        </p:spPr>
        <p:txBody>
          <a:bodyPr wrap="square">
            <a:spAutoFit/>
          </a:bodyPr>
          <a:lstStyle/>
          <a:p>
            <a:pPr algn="justLow"/>
            <a:r>
              <a:rPr lang="ar-SA" sz="3200" b="1" dirty="0" smtClean="0"/>
              <a:t> وبالنظر إلي أن التعليم  يأتي في سلم أولويات التنمية البشرية على صعيد العالم أجمع ، وفي أطار الأهداف المتعاظمة للتعليم العالي من حيث القدرات المأمول أن يكتسبها الخريجون لسوق العمل ، إضافة إلي الاهتمام بالتعليم المستمر لكافة الخريجين في المجالات التخصصية المتنوعة وإكسابهم المعرفة التي تشتمل على المعرفة التقنية والمعرفة المعلوماتية تظهر فوائد التخطيط الإستراتيجي في مؤسسات التعليم .                   </a:t>
            </a:r>
            <a:endParaRPr lang="en-US" dirty="0"/>
          </a:p>
        </p:txBody>
      </p:sp>
      <p:pic>
        <p:nvPicPr>
          <p:cNvPr id="4" name="Picture 1" descr="C:\Users\HP\Desktop\S1120135164717.jpg"/>
          <p:cNvPicPr>
            <a:picLocks noChangeAspect="1" noChangeArrowheads="1"/>
          </p:cNvPicPr>
          <p:nvPr/>
        </p:nvPicPr>
        <p:blipFill>
          <a:blip r:embed="rId2"/>
          <a:srcRect/>
          <a:stretch>
            <a:fillRect/>
          </a:stretch>
        </p:blipFill>
        <p:spPr bwMode="auto">
          <a:xfrm>
            <a:off x="3335338" y="4191001"/>
            <a:ext cx="2829536" cy="1600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29</a:t>
            </a:fld>
            <a:endParaRPr lang="en-US" dirty="0"/>
          </a:p>
        </p:txBody>
      </p:sp>
      <p:sp>
        <p:nvSpPr>
          <p:cNvPr id="3" name="Rectangle 2"/>
          <p:cNvSpPr/>
          <p:nvPr/>
        </p:nvSpPr>
        <p:spPr>
          <a:xfrm>
            <a:off x="533400" y="685800"/>
            <a:ext cx="8305800" cy="923330"/>
          </a:xfrm>
          <a:prstGeom prst="rect">
            <a:avLst/>
          </a:prstGeom>
        </p:spPr>
        <p:txBody>
          <a:bodyPr wrap="square">
            <a:spAutoFit/>
          </a:bodyPr>
          <a:lstStyle/>
          <a:p>
            <a:pPr algn="ctr"/>
            <a:r>
              <a:rPr lang="ar-SA" sz="3600" b="1" dirty="0" smtClean="0">
                <a:cs typeface="+mj-cs"/>
              </a:rPr>
              <a:t>ونلخص فوائد التخطيط الإستراتيجي في النقاط التالية:</a:t>
            </a:r>
          </a:p>
          <a:p>
            <a:pPr algn="ctr"/>
            <a:endParaRPr lang="en-US" dirty="0"/>
          </a:p>
        </p:txBody>
      </p:sp>
      <p:sp>
        <p:nvSpPr>
          <p:cNvPr id="4" name="Rectangle 3"/>
          <p:cNvSpPr/>
          <p:nvPr/>
        </p:nvSpPr>
        <p:spPr>
          <a:xfrm>
            <a:off x="152400" y="1524000"/>
            <a:ext cx="8839200" cy="4031873"/>
          </a:xfrm>
          <a:prstGeom prst="rect">
            <a:avLst/>
          </a:prstGeom>
        </p:spPr>
        <p:txBody>
          <a:bodyPr wrap="square">
            <a:spAutoFit/>
          </a:bodyPr>
          <a:lstStyle/>
          <a:p>
            <a:pPr algn="justLow"/>
            <a:r>
              <a:rPr lang="ar-SA" sz="3200" b="1" dirty="0" smtClean="0">
                <a:cs typeface="+mj-cs"/>
              </a:rPr>
              <a:t>- التصور الجيد للمستقبل أثناء اتخاذ القرارات التربوية في مؤسسات التعليم ، حيث إن التخطيط الاستراتيجي لابد أن يأخذ في الاعتبار التغيرات المحتملة في المستقبل القريب والمتوسط والبعيد كأساس في اتخاذ القرارات الحالية ، وبحيث يمكن الاستفادة من الفرص المتاحة الآن، مع تجنب المخاطر المحتملة.</a:t>
            </a:r>
            <a:br>
              <a:rPr lang="ar-SA" sz="3200" b="1" dirty="0" smtClean="0">
                <a:cs typeface="+mj-cs"/>
              </a:rPr>
            </a:br>
            <a:r>
              <a:rPr lang="ar-SA" sz="3200" b="1" dirty="0" smtClean="0">
                <a:cs typeface="+mj-cs"/>
              </a:rPr>
              <a:t>- إن التخطيط الاستراتيجي للمستقبل عملية تتصف بالاستمرارية لاحتواء التغيرات التي قد تحدث في البيئة الطبيعية والمجتمعية ، وكيفية التعامل مع النتائج.                         </a:t>
            </a:r>
            <a:r>
              <a:rPr lang="en-US" sz="3200" b="1" dirty="0" smtClean="0">
                <a:cs typeface="+mj-cs"/>
              </a:rPr>
              <a:t> </a:t>
            </a:r>
            <a:r>
              <a:rPr lang="ar-SA" sz="3200" b="1" dirty="0" smtClean="0">
                <a:cs typeface="+mj-cs"/>
              </a:rPr>
              <a:t>والمتغيرات المحتملة</a:t>
            </a:r>
            <a:r>
              <a:rPr lang="en-US" sz="3200" b="1" dirty="0" smtClean="0">
                <a:cs typeface="+mj-cs"/>
              </a:rPr>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5400" b="1" dirty="0" smtClean="0"/>
              <a:t>1- لماذا التخطيط الإستراتيجي؟: </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3</a:t>
            </a:fld>
            <a:endParaRPr lang="en-US" dirty="0"/>
          </a:p>
        </p:txBody>
      </p:sp>
      <p:sp>
        <p:nvSpPr>
          <p:cNvPr id="6146" name="Rectangle 2"/>
          <p:cNvSpPr>
            <a:spLocks noChangeArrowheads="1"/>
          </p:cNvSpPr>
          <p:nvPr/>
        </p:nvSpPr>
        <p:spPr bwMode="auto">
          <a:xfrm>
            <a:off x="457200" y="1447800"/>
            <a:ext cx="838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spcBef>
                <a:spcPct val="0"/>
              </a:spcBef>
              <a:spcAft>
                <a:spcPct val="0"/>
              </a:spcAft>
            </a:pPr>
            <a:r>
              <a:rPr lang="en-US" sz="3200" b="1" dirty="0" smtClean="0">
                <a:cs typeface="+mj-cs"/>
              </a:rPr>
              <a:t>  </a:t>
            </a:r>
            <a:r>
              <a:rPr lang="ar-SA" sz="3200" b="1" dirty="0" smtClean="0">
                <a:cs typeface="+mj-cs"/>
              </a:rPr>
              <a:t>  يمكن تعريف ( التخطيط لعمل ما ) بأنه رسم الصورة المستقبلية لهذا العمل ، وذلك من خلال تحديد العمل الذي ينبغي إتباعه لتحقيق أهداف معينة في فترة زمنية معينة .</a:t>
            </a:r>
            <a:endParaRPr lang="en-US" sz="3200" dirty="0" smtClean="0">
              <a:cs typeface="+mj-cs"/>
            </a:endParaRPr>
          </a:p>
          <a:p>
            <a:pPr lvl="0" algn="just" rtl="1" fontAlgn="base">
              <a:spcBef>
                <a:spcPct val="0"/>
              </a:spcBef>
              <a:spcAft>
                <a:spcPct val="0"/>
              </a:spcAft>
            </a:pP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  أما التخطيط الاستراتيجي فهو</a:t>
            </a:r>
            <a:r>
              <a:rPr kumimoji="0" lang="ar-SA" sz="3200" b="1" i="0" u="none" strike="noStrike" cap="none" normalizeH="0" dirty="0" smtClean="0">
                <a:ln>
                  <a:noFill/>
                </a:ln>
                <a:solidFill>
                  <a:srgbClr val="002060"/>
                </a:solidFill>
                <a:effectLst/>
                <a:latin typeface="Arial" pitchFamily="34" charset="0"/>
                <a:ea typeface="Times New Roman" pitchFamily="18" charset="0"/>
                <a:cs typeface="+mj-cs"/>
              </a:rPr>
              <a:t>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عملية تنظر </a:t>
            </a:r>
            <a:r>
              <a:rPr lang="ar-SA" sz="3200" b="1" dirty="0" smtClean="0">
                <a:solidFill>
                  <a:srgbClr val="002060"/>
                </a:solidFill>
                <a:latin typeface="Arial" pitchFamily="34" charset="0"/>
                <a:ea typeface="Times New Roman" pitchFamily="18" charset="0"/>
              </a:rPr>
              <a:t>المؤسسات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 من خلالها – إلي مستقبلها ، فتضع الإجراءات والعمليات الضرورية لبلوغ ذلك المستقبل ، كما أن التخطيط الاستراتيجي هو أكبر من مجرد محاولة توقعات المستقبل </a:t>
            </a:r>
            <a:r>
              <a:rPr lang="ar-SA" sz="3200" b="1" dirty="0" smtClean="0">
                <a:solidFill>
                  <a:srgbClr val="002060"/>
                </a:solidFill>
                <a:latin typeface="Arial" pitchFamily="34" charset="0"/>
                <a:ea typeface="Times New Roman" pitchFamily="18" charset="0"/>
                <a:cs typeface="+mj-cs"/>
              </a:rPr>
              <a:t>- </a:t>
            </a:r>
            <a:r>
              <a:rPr kumimoji="0" lang="ar-SA" sz="3200" b="1" i="0" u="none" strike="noStrike" cap="none" normalizeH="0" baseline="0" dirty="0" smtClean="0">
                <a:ln>
                  <a:noFill/>
                </a:ln>
                <a:solidFill>
                  <a:srgbClr val="002060"/>
                </a:solidFill>
                <a:effectLst/>
                <a:latin typeface="Arial" pitchFamily="34" charset="0"/>
                <a:ea typeface="Times New Roman" pitchFamily="18" charset="0"/>
                <a:cs typeface="+mj-cs"/>
              </a:rPr>
              <a:t>فهو يتعدي ذلك إلي الاقتناع بأن صورة المستقبل يمكن التأثير عليها وتغييرها وذلك بوضع أهداف وغايات واضحة والعمل علي تحقيقيها في إطار فترات زمنية محددة</a:t>
            </a:r>
            <a:r>
              <a:rPr kumimoji="0" lang="en-GB" sz="3200" b="1" i="0" u="none" strike="noStrike" cap="none" normalizeH="0" baseline="0" dirty="0" smtClean="0">
                <a:ln>
                  <a:noFill/>
                </a:ln>
                <a:solidFill>
                  <a:srgbClr val="002060"/>
                </a:solidFill>
                <a:effectLst/>
                <a:latin typeface="Arial" pitchFamily="34" charset="0"/>
                <a:ea typeface="Times New Roman" pitchFamily="18" charset="0"/>
                <a:cs typeface="+mj-cs"/>
              </a:rPr>
              <a:t> .</a:t>
            </a:r>
            <a:endParaRPr kumimoji="0" lang="en-GB"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camera.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30</a:t>
            </a:fld>
            <a:endParaRPr lang="en-US" dirty="0"/>
          </a:p>
        </p:txBody>
      </p:sp>
      <p:sp>
        <p:nvSpPr>
          <p:cNvPr id="3" name="Rectangle 2"/>
          <p:cNvSpPr/>
          <p:nvPr/>
        </p:nvSpPr>
        <p:spPr>
          <a:xfrm>
            <a:off x="457200" y="609600"/>
            <a:ext cx="8305800" cy="5293757"/>
          </a:xfrm>
          <a:prstGeom prst="rect">
            <a:avLst/>
          </a:prstGeom>
        </p:spPr>
        <p:txBody>
          <a:bodyPr wrap="square">
            <a:spAutoFit/>
          </a:bodyPr>
          <a:lstStyle/>
          <a:p>
            <a:pPr algn="r"/>
            <a:r>
              <a:rPr lang="ar-SA" sz="3200" b="1" dirty="0" smtClean="0"/>
              <a:t>- يبنى التخطيط الاستراتيجي على تحليلات للسيناريوهات المتوقعة أوالمتنبئة للبدائل المستقبلية ، ومن ثم يمنح التخطيط الاستراتيجي توجهاً عاماً، وطريقة للحياة تقوم على دراسة الحاضر، وتصور المستقبل في علاقته بتحقيق الأهداف التربوية العامة الصادرة عن السياسات التعليمية ، فهو تخطيط يقوم على الرؤية الشمولية للحياة المستقبلية.</a:t>
            </a:r>
            <a:br>
              <a:rPr lang="ar-SA" sz="3200" b="1" dirty="0" smtClean="0"/>
            </a:br>
            <a:r>
              <a:rPr lang="ar-SA" sz="3200" b="1" dirty="0" smtClean="0"/>
              <a:t>- أن التخطيط الاستراتيجي يهتم بالجوانب الكيفية أكثر من الجوانب الكمية في البيانات والمعلومات ويعتمد على التجارب والتوقعات المبنية علي الفروض والبراهين العلمية . </a:t>
            </a:r>
            <a:br>
              <a:rPr lang="ar-SA" sz="3200" b="1" dirty="0" smtClean="0"/>
            </a:br>
            <a:r>
              <a:rPr lang="ar-SA" sz="3200" b="1" dirty="0" smtClean="0"/>
              <a:t/>
            </a:r>
            <a:br>
              <a:rPr lang="ar-SA" sz="3200" b="1"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31</a:t>
            </a:fld>
            <a:endParaRPr lang="en-US" dirty="0"/>
          </a:p>
        </p:txBody>
      </p:sp>
      <p:sp>
        <p:nvSpPr>
          <p:cNvPr id="32769" name="Rectangle 1"/>
          <p:cNvSpPr>
            <a:spLocks noChangeArrowheads="1"/>
          </p:cNvSpPr>
          <p:nvPr/>
        </p:nvSpPr>
        <p:spPr bwMode="auto">
          <a:xfrm>
            <a:off x="381000" y="762000"/>
            <a:ext cx="838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buFontTx/>
              <a:buChar char="-"/>
            </a:pPr>
            <a:r>
              <a:rPr lang="ar-SA" sz="3200" b="1" dirty="0" smtClean="0"/>
              <a:t>أن التخطيط الاستراتيجي هو عملية تعلم تنظيمي مستمرة وهادفة،وأيضًا حوار تنظيمي، حيث يمتد إلى مابعد مستوى تحقيق أهداف معدة سلفاً</a:t>
            </a:r>
          </a:p>
          <a:p>
            <a:pPr lvl="0" algn="justLow" rtl="1" fontAlgn="base">
              <a:spcBef>
                <a:spcPct val="0"/>
              </a:spcBef>
              <a:spcAft>
                <a:spcPct val="0"/>
              </a:spcAft>
              <a:buFontTx/>
              <a:buChar char="-"/>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هؤلاء هم الذين ينمون المهارات التحليلية التي تقود الاقتصاديات المحلية وهم الذين يدعمون المجتمع المدني ويعلمون فئات المجتمع. وهم أصحاب القيادة الفاعلة للحكومات ويساعدون في اتخاذ القرارات الهامة والتي تترك أثاراً إيجابية في المجتمعات برمتها. وتشكل المدارس مصادر إنتاج المعرفة الشاملة ذات المستوى العالي لتحقيق التنمية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32</a:t>
            </a:fld>
            <a:endParaRPr lang="en-US" dirty="0"/>
          </a:p>
        </p:txBody>
      </p:sp>
      <p:sp>
        <p:nvSpPr>
          <p:cNvPr id="28673" name="Rectangle 1"/>
          <p:cNvSpPr>
            <a:spLocks noChangeArrowheads="1"/>
          </p:cNvSpPr>
          <p:nvPr/>
        </p:nvSpPr>
        <p:spPr bwMode="auto">
          <a:xfrm>
            <a:off x="457200" y="685800"/>
            <a:ext cx="8153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a:t>
            </a:r>
            <a:r>
              <a:rPr kumimoji="0" lang="ar-SA" sz="3200" b="1" i="0" u="none" strike="noStrike" cap="none" normalizeH="0" baseline="0" dirty="0" smtClean="0">
                <a:ln>
                  <a:noFill/>
                </a:ln>
                <a:effectLst/>
                <a:latin typeface="Calibri" pitchFamily="34" charset="0"/>
                <a:ea typeface="Times New Roman" pitchFamily="18" charset="0"/>
                <a:cs typeface="+mj-cs"/>
              </a:rPr>
              <a:t>يعتمد الارتقاء بأداء  التعليم إلى حد كبير على مدى قدرته في القيام بالأدوار المتوقعة منه بأقل تكلفة في مدخلاته وعملياته ومخرجاته من خلال الاستخدام الأمثل للموارد المادية والبشرية المتاحة </a:t>
            </a:r>
            <a:r>
              <a:rPr lang="ar-SA" sz="3200" b="1" dirty="0" smtClean="0">
                <a:latin typeface="Calibri" pitchFamily="34" charset="0"/>
                <a:ea typeface="Times New Roman" pitchFamily="18" charset="0"/>
                <a:cs typeface="+mj-cs"/>
              </a:rPr>
              <a:t>، وهذه من </a:t>
            </a:r>
            <a:r>
              <a:rPr lang="ar-SA" sz="3200" b="1" dirty="0" smtClean="0"/>
              <a:t>فوائد التخطيط الإستراتيجي والمتمثلة في </a:t>
            </a:r>
            <a:r>
              <a:rPr lang="ar-SA" sz="3200" b="1" dirty="0" smtClean="0">
                <a:solidFill>
                  <a:srgbClr val="333333"/>
                </a:solidFill>
                <a:latin typeface="Calibri" pitchFamily="34" charset="0"/>
                <a:ea typeface="Times New Roman" pitchFamily="18" charset="0"/>
              </a:rPr>
              <a:t>الاهتمام </a:t>
            </a:r>
            <a:r>
              <a:rPr lang="ar-SA" sz="3200" b="1" dirty="0" err="1" smtClean="0">
                <a:solidFill>
                  <a:srgbClr val="333333"/>
                </a:solidFill>
                <a:latin typeface="Calibri" pitchFamily="34" charset="0"/>
                <a:ea typeface="Times New Roman" pitchFamily="18" charset="0"/>
              </a:rPr>
              <a:t>بمدخلات</a:t>
            </a:r>
            <a:r>
              <a:rPr lang="ar-SA" sz="3200" b="1" dirty="0" smtClean="0">
                <a:solidFill>
                  <a:srgbClr val="333333"/>
                </a:solidFill>
                <a:latin typeface="Calibri" pitchFamily="34" charset="0"/>
                <a:ea typeface="Times New Roman" pitchFamily="18" charset="0"/>
              </a:rPr>
              <a:t> التعليم وتشمل: المدخلات البشرية من طلبة وأعضاء الهيئة التدريسية ، ومدخلات تقنية وتشمل الأجهزة والمعدات والحاسبات الآلية  ، ومدخلات إدارية وتنظيمية ومالية . </a:t>
            </a:r>
            <a:endParaRPr lang="ar-SA" sz="3200" dirty="0" smtClean="0">
              <a:latin typeface="Arial" pitchFamily="34" charset="0"/>
            </a:endParaRPr>
          </a:p>
          <a:p>
            <a:pPr lvl="0" algn="justLow" rtl="1" fontAlgn="base">
              <a:spcBef>
                <a:spcPct val="0"/>
              </a:spcBef>
              <a:spcAft>
                <a:spcPct val="0"/>
              </a:spcAft>
            </a:pPr>
            <a:endParaRPr kumimoji="0" lang="ar-SA" sz="3200" b="0" i="0" u="none" strike="noStrike" cap="none" normalizeH="0" baseline="0" dirty="0" smtClean="0">
              <a:ln>
                <a:noFill/>
              </a:ln>
              <a:effectLst/>
              <a:latin typeface="Arial" pitchFamily="34" charset="0"/>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33</a:t>
            </a:fld>
            <a:endParaRPr lang="en-US" dirty="0"/>
          </a:p>
        </p:txBody>
      </p:sp>
      <p:sp>
        <p:nvSpPr>
          <p:cNvPr id="30721" name="Rectangle 1"/>
          <p:cNvSpPr>
            <a:spLocks noChangeArrowheads="1"/>
          </p:cNvSpPr>
          <p:nvPr/>
        </p:nvSpPr>
        <p:spPr bwMode="auto">
          <a:xfrm>
            <a:off x="838200" y="381000"/>
            <a:ext cx="78486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ويفيد </a:t>
            </a:r>
            <a:r>
              <a:rPr lang="ar-SA" sz="3200" b="1" dirty="0" smtClean="0"/>
              <a:t>التخطيط الإستراتيجي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في عمليات التعليم وتشمل: الرسوب والتسرب ،والكفاءة الداخلية ،والتطوير المهني لأعضاء هيئة التدريس .، والخلل في توزيع الطلبة على التخصصات ، والطاقة الاستيعابية .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47105" name="Picture 1" descr="C:\Users\HP\Desktop\142012532330.jpg"/>
          <p:cNvPicPr>
            <a:picLocks noChangeAspect="1" noChangeArrowheads="1"/>
          </p:cNvPicPr>
          <p:nvPr/>
        </p:nvPicPr>
        <p:blipFill>
          <a:blip r:embed="rId2"/>
          <a:srcRect/>
          <a:stretch>
            <a:fillRect/>
          </a:stretch>
        </p:blipFill>
        <p:spPr bwMode="auto">
          <a:xfrm>
            <a:off x="3657600" y="2667000"/>
            <a:ext cx="2971800" cy="1523999"/>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34</a:t>
            </a:fld>
            <a:endParaRPr lang="en-US" dirty="0"/>
          </a:p>
        </p:txBody>
      </p:sp>
      <p:sp>
        <p:nvSpPr>
          <p:cNvPr id="31745" name="Rectangle 1"/>
          <p:cNvSpPr>
            <a:spLocks noChangeArrowheads="1"/>
          </p:cNvSpPr>
          <p:nvPr/>
        </p:nvSpPr>
        <p:spPr bwMode="auto">
          <a:xfrm>
            <a:off x="685800" y="685800"/>
            <a:ext cx="8153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SA" sz="3200" b="1" dirty="0" smtClean="0"/>
              <a:t>  كما يفيد التخطيط الإستراتيجي في مجال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مخرجات التعليم وتشمل: احتياجات القطاع الخاص ، وعلاقة التخصصات الدراسية باحتياجات المجتمع، ومدى توافق مخرجات التعليم مع سوق العمل ، وبطالة الخريجين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4" name="Picture 2" descr="التخطيط في الإسلام"/>
          <p:cNvPicPr>
            <a:picLocks noChangeAspect="1" noChangeArrowheads="1"/>
          </p:cNvPicPr>
          <p:nvPr/>
        </p:nvPicPr>
        <p:blipFill>
          <a:blip r:embed="rId2"/>
          <a:srcRect/>
          <a:stretch>
            <a:fillRect/>
          </a:stretch>
        </p:blipFill>
        <p:spPr bwMode="auto">
          <a:xfrm>
            <a:off x="762000" y="3352800"/>
            <a:ext cx="3333750" cy="173355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838200"/>
          </a:xfrm>
        </p:spPr>
        <p:txBody>
          <a:bodyPr>
            <a:normAutofit/>
          </a:bodyPr>
          <a:lstStyle/>
          <a:p>
            <a:r>
              <a:rPr lang="ar-SA" b="1" dirty="0" smtClean="0"/>
              <a:t> 6- الجانب المظلم في التخطيط الإستراتيجي:</a:t>
            </a:r>
            <a:endParaRPr lang="en-US"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35</a:t>
            </a:fld>
            <a:endParaRPr lang="en-US" dirty="0"/>
          </a:p>
        </p:txBody>
      </p:sp>
      <p:sp>
        <p:nvSpPr>
          <p:cNvPr id="5" name="Rectangle 4"/>
          <p:cNvSpPr/>
          <p:nvPr/>
        </p:nvSpPr>
        <p:spPr>
          <a:xfrm>
            <a:off x="228600" y="1981200"/>
            <a:ext cx="8534400" cy="3600986"/>
          </a:xfrm>
          <a:prstGeom prst="rect">
            <a:avLst/>
          </a:prstGeom>
        </p:spPr>
        <p:txBody>
          <a:bodyPr wrap="square">
            <a:spAutoFit/>
          </a:bodyPr>
          <a:lstStyle/>
          <a:p>
            <a:pPr algn="r" rtl="1"/>
            <a:r>
              <a:rPr lang="ar-SA" sz="3600" b="1" dirty="0" smtClean="0">
                <a:solidFill>
                  <a:srgbClr val="002060"/>
                </a:solidFill>
              </a:rPr>
              <a:t>الجانب المظلم الأول : </a:t>
            </a:r>
          </a:p>
          <a:p>
            <a:pPr algn="r" rtl="1"/>
            <a:r>
              <a:rPr lang="ar-SA" sz="3200" b="1" dirty="0" smtClean="0"/>
              <a:t>إن التخطيط الاستراتيجي الفعال يحتاج إلي تكلفة عالية ووقت كبير حصداً لنتائج متوقعة ، فمن يدفع ، ومن ينتظر ؟ ، ومن يُسخر له وقته وجهده في ظل الشكوى الدائمة من  قصور في الموارد المتاحة . إن تخصيص الموارد يمثل حجر عثرة أمام المخطط الإستراتيجي في مجال التعليم .</a:t>
            </a:r>
          </a:p>
          <a:p>
            <a:pPr algn="r" rtl="1"/>
            <a:r>
              <a:rPr lang="ar-SA" sz="3200" b="1" dirty="0" smtClean="0"/>
              <a:t> </a:t>
            </a:r>
            <a:endParaRPr lang="ar-SA"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36</a:t>
            </a:fld>
            <a:endParaRPr lang="en-US" dirty="0"/>
          </a:p>
        </p:txBody>
      </p:sp>
      <p:sp>
        <p:nvSpPr>
          <p:cNvPr id="3" name="Rectangle 2"/>
          <p:cNvSpPr/>
          <p:nvPr/>
        </p:nvSpPr>
        <p:spPr>
          <a:xfrm>
            <a:off x="609600" y="1066800"/>
            <a:ext cx="8153400" cy="4708981"/>
          </a:xfrm>
          <a:prstGeom prst="rect">
            <a:avLst/>
          </a:prstGeom>
        </p:spPr>
        <p:txBody>
          <a:bodyPr wrap="square">
            <a:spAutoFit/>
          </a:bodyPr>
          <a:lstStyle/>
          <a:p>
            <a:pPr algn="r" rtl="1"/>
            <a:r>
              <a:rPr lang="ar-SA" sz="4000" b="1" dirty="0" smtClean="0">
                <a:solidFill>
                  <a:srgbClr val="002060"/>
                </a:solidFill>
              </a:rPr>
              <a:t>الجانب المظلم الثاني :</a:t>
            </a:r>
          </a:p>
          <a:p>
            <a:pPr algn="r" rtl="1"/>
            <a:endParaRPr lang="ar-SA" sz="4000" b="1" dirty="0" smtClean="0">
              <a:solidFill>
                <a:srgbClr val="002060"/>
              </a:solidFill>
            </a:endParaRPr>
          </a:p>
          <a:p>
            <a:pPr algn="justLow" rtl="1"/>
            <a:r>
              <a:rPr lang="ar-SA" sz="4000" b="1" dirty="0" smtClean="0"/>
              <a:t> </a:t>
            </a:r>
            <a:r>
              <a:rPr lang="ar-SA" sz="3600" b="1" dirty="0" smtClean="0"/>
              <a:t>إن أبعاد التخطيط الاستراتيجي قد لا تكون مفهومه تماماً من جانب البعض ، أو أن الإدارة بجميع مستوياتها لا تشارك في هذا التخطيط الإستراتيجي  ، أو أن اتخاذ القرارات بشأن التخطيط الاستراتيجي تتم في مستويات إدارية عليا وبعيداً عن الواقع الميداني وإمكانياته .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37</a:t>
            </a:fld>
            <a:endParaRPr lang="en-US" dirty="0"/>
          </a:p>
        </p:txBody>
      </p:sp>
      <p:sp>
        <p:nvSpPr>
          <p:cNvPr id="3" name="Rectangle 2"/>
          <p:cNvSpPr/>
          <p:nvPr/>
        </p:nvSpPr>
        <p:spPr>
          <a:xfrm>
            <a:off x="228600" y="1600200"/>
            <a:ext cx="8458200" cy="2862322"/>
          </a:xfrm>
          <a:prstGeom prst="rect">
            <a:avLst/>
          </a:prstGeom>
        </p:spPr>
        <p:txBody>
          <a:bodyPr wrap="square">
            <a:spAutoFit/>
          </a:bodyPr>
          <a:lstStyle/>
          <a:p>
            <a:pPr algn="r"/>
            <a:r>
              <a:rPr lang="ar-SA" sz="3600" b="1" dirty="0" smtClean="0"/>
              <a:t>إهمال المديرين لمتابعة عمليات التخطيط الاستراتيجي بسبب انشغالهم في اتخاذ قرارات إدارية أخري ، أو </a:t>
            </a:r>
          </a:p>
          <a:p>
            <a:pPr algn="r"/>
            <a:r>
              <a:rPr lang="ar-SA" sz="3600" b="1" dirty="0" smtClean="0"/>
              <a:t>بسبب غياب الحماس له .</a:t>
            </a:r>
          </a:p>
          <a:p>
            <a:pPr algn="r"/>
            <a:endParaRPr lang="ar-SA" sz="3600" b="1" dirty="0" smtClean="0"/>
          </a:p>
          <a:p>
            <a:pPr algn="r"/>
            <a:endParaRPr lang="en-US" sz="3600" dirty="0"/>
          </a:p>
        </p:txBody>
      </p:sp>
      <p:sp>
        <p:nvSpPr>
          <p:cNvPr id="4" name="Rectangle 3"/>
          <p:cNvSpPr/>
          <p:nvPr/>
        </p:nvSpPr>
        <p:spPr>
          <a:xfrm>
            <a:off x="3661335" y="762000"/>
            <a:ext cx="5101665" cy="646331"/>
          </a:xfrm>
          <a:prstGeom prst="rect">
            <a:avLst/>
          </a:prstGeom>
        </p:spPr>
        <p:txBody>
          <a:bodyPr wrap="square">
            <a:spAutoFit/>
          </a:bodyPr>
          <a:lstStyle/>
          <a:p>
            <a:pPr algn="r" rtl="1"/>
            <a:r>
              <a:rPr lang="ar-SA" sz="3600" b="1" dirty="0" smtClean="0">
                <a:solidFill>
                  <a:srgbClr val="002060"/>
                </a:solidFill>
              </a:rPr>
              <a:t>الجانب المظلم الثالث:</a:t>
            </a:r>
          </a:p>
        </p:txBody>
      </p:sp>
      <p:sp>
        <p:nvSpPr>
          <p:cNvPr id="5" name="Rectangle 4"/>
          <p:cNvSpPr/>
          <p:nvPr/>
        </p:nvSpPr>
        <p:spPr>
          <a:xfrm>
            <a:off x="3688586" y="3581400"/>
            <a:ext cx="4998214" cy="646331"/>
          </a:xfrm>
          <a:prstGeom prst="rect">
            <a:avLst/>
          </a:prstGeom>
        </p:spPr>
        <p:txBody>
          <a:bodyPr wrap="square">
            <a:spAutoFit/>
          </a:bodyPr>
          <a:lstStyle/>
          <a:p>
            <a:pPr algn="r" rtl="1"/>
            <a:r>
              <a:rPr lang="ar-SA" sz="3600" b="1" dirty="0" smtClean="0">
                <a:solidFill>
                  <a:srgbClr val="002060"/>
                </a:solidFill>
              </a:rPr>
              <a:t>الجانب المظلم الرابع:</a:t>
            </a:r>
          </a:p>
        </p:txBody>
      </p:sp>
      <p:sp>
        <p:nvSpPr>
          <p:cNvPr id="6" name="Rectangle 5"/>
          <p:cNvSpPr/>
          <p:nvPr/>
        </p:nvSpPr>
        <p:spPr>
          <a:xfrm>
            <a:off x="381000" y="4343400"/>
            <a:ext cx="8229600" cy="1200329"/>
          </a:xfrm>
          <a:prstGeom prst="rect">
            <a:avLst/>
          </a:prstGeom>
        </p:spPr>
        <p:txBody>
          <a:bodyPr wrap="square">
            <a:spAutoFit/>
          </a:bodyPr>
          <a:lstStyle/>
          <a:p>
            <a:pPr algn="r"/>
            <a:r>
              <a:rPr lang="ar-SA" sz="3600" b="1" dirty="0" smtClean="0">
                <a:cs typeface="+mj-cs"/>
              </a:rPr>
              <a:t>عدم متابعة </a:t>
            </a:r>
            <a:r>
              <a:rPr lang="ar-SA" sz="3600" b="1" dirty="0" smtClean="0"/>
              <a:t>المديرين</a:t>
            </a:r>
            <a:r>
              <a:rPr lang="ar-SA" sz="3600" b="1" dirty="0" smtClean="0">
                <a:cs typeface="+mj-cs"/>
              </a:rPr>
              <a:t> لتطور علم الإدارة فكراً وتطبيقاً في ضوء التغييرات التكنولوجية المستمرة .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38</a:t>
            </a:fld>
            <a:endParaRPr lang="en-US" dirty="0"/>
          </a:p>
        </p:txBody>
      </p:sp>
      <p:sp>
        <p:nvSpPr>
          <p:cNvPr id="3" name="Rectangle 2"/>
          <p:cNvSpPr/>
          <p:nvPr/>
        </p:nvSpPr>
        <p:spPr>
          <a:xfrm>
            <a:off x="381000" y="1600200"/>
            <a:ext cx="8229600" cy="4524315"/>
          </a:xfrm>
          <a:prstGeom prst="rect">
            <a:avLst/>
          </a:prstGeom>
        </p:spPr>
        <p:txBody>
          <a:bodyPr wrap="square">
            <a:spAutoFit/>
          </a:bodyPr>
          <a:lstStyle/>
          <a:p>
            <a:pPr algn="r" rtl="1"/>
            <a:endParaRPr lang="ar-SA" sz="3200" b="1" dirty="0" smtClean="0"/>
          </a:p>
          <a:p>
            <a:pPr algn="r" rtl="1"/>
            <a:r>
              <a:rPr lang="ar-SA" sz="3200" b="1" dirty="0" smtClean="0"/>
              <a:t>إن البيئة التي تتصف بالتعقيد والتغيير المستمر تتميز بوجود مشاكل إدارية ، وقد تؤدي هذه المشاكل إلى تصور انطباع سيئ عن التخطيط الاستراتيجي في ذهن المدراء كما يوضحه الشكل التالي :</a:t>
            </a:r>
          </a:p>
          <a:p>
            <a:pPr algn="r" rtl="1"/>
            <a:endParaRPr lang="ar-SA" sz="3200" b="1" dirty="0" smtClean="0"/>
          </a:p>
          <a:p>
            <a:pPr algn="r" rtl="1"/>
            <a:r>
              <a:rPr lang="ar-SA" sz="3200" b="1" dirty="0" smtClean="0"/>
              <a:t> </a:t>
            </a:r>
          </a:p>
          <a:p>
            <a:pPr algn="r" rtl="1"/>
            <a:r>
              <a:rPr lang="ar-SA" sz="3200" b="1" dirty="0" smtClean="0"/>
              <a:t>  </a:t>
            </a:r>
          </a:p>
          <a:p>
            <a:pPr algn="r" rtl="1"/>
            <a:r>
              <a:rPr lang="ar-SA" sz="3200" b="1" dirty="0" smtClean="0"/>
              <a:t>   </a:t>
            </a:r>
            <a:endParaRPr lang="ar-SA" b="1" dirty="0"/>
          </a:p>
        </p:txBody>
      </p:sp>
      <p:pic>
        <p:nvPicPr>
          <p:cNvPr id="7" name="Picture 1" descr="C:\Users\HP\Desktop\142012534129.jpg"/>
          <p:cNvPicPr>
            <a:picLocks noChangeAspect="1" noChangeArrowheads="1"/>
          </p:cNvPicPr>
          <p:nvPr/>
        </p:nvPicPr>
        <p:blipFill>
          <a:blip r:embed="rId2"/>
          <a:srcRect/>
          <a:stretch>
            <a:fillRect/>
          </a:stretch>
        </p:blipFill>
        <p:spPr bwMode="auto">
          <a:xfrm>
            <a:off x="2819400" y="4267200"/>
            <a:ext cx="3962400" cy="1752600"/>
          </a:xfrm>
          <a:prstGeom prst="rect">
            <a:avLst/>
          </a:prstGeom>
          <a:noFill/>
        </p:spPr>
      </p:pic>
      <p:sp>
        <p:nvSpPr>
          <p:cNvPr id="8" name="Rectangle 7"/>
          <p:cNvSpPr/>
          <p:nvPr/>
        </p:nvSpPr>
        <p:spPr>
          <a:xfrm>
            <a:off x="914400" y="1295401"/>
            <a:ext cx="7772400" cy="584775"/>
          </a:xfrm>
          <a:prstGeom prst="rect">
            <a:avLst/>
          </a:prstGeom>
        </p:spPr>
        <p:txBody>
          <a:bodyPr wrap="square">
            <a:spAutoFit/>
          </a:bodyPr>
          <a:lstStyle/>
          <a:p>
            <a:pPr algn="ctr"/>
            <a:r>
              <a:rPr lang="ar-SA" sz="3200" b="1" dirty="0" smtClean="0"/>
              <a:t>تعقد البيئة الإستراتيجية  </a:t>
            </a:r>
            <a:endParaRPr lang="en-US" sz="3200" dirty="0"/>
          </a:p>
        </p:txBody>
      </p:sp>
      <p:sp>
        <p:nvSpPr>
          <p:cNvPr id="9" name="Rectangle 8"/>
          <p:cNvSpPr/>
          <p:nvPr/>
        </p:nvSpPr>
        <p:spPr>
          <a:xfrm>
            <a:off x="3733800" y="533400"/>
            <a:ext cx="5149813" cy="646331"/>
          </a:xfrm>
          <a:prstGeom prst="rect">
            <a:avLst/>
          </a:prstGeom>
        </p:spPr>
        <p:txBody>
          <a:bodyPr wrap="square">
            <a:spAutoFit/>
          </a:bodyPr>
          <a:lstStyle/>
          <a:p>
            <a:pPr algn="r" rtl="1"/>
            <a:r>
              <a:rPr lang="ar-SA" sz="3600" b="1" dirty="0" smtClean="0">
                <a:solidFill>
                  <a:srgbClr val="002060"/>
                </a:solidFill>
              </a:rPr>
              <a:t>الجانب المظلم الخامس:</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39</a:t>
            </a:fld>
            <a:endParaRPr lang="en-US" dirty="0"/>
          </a:p>
        </p:txBody>
      </p:sp>
      <p:sp>
        <p:nvSpPr>
          <p:cNvPr id="3" name="Rectangle 2"/>
          <p:cNvSpPr/>
          <p:nvPr/>
        </p:nvSpPr>
        <p:spPr>
          <a:xfrm>
            <a:off x="685800" y="914400"/>
            <a:ext cx="7848600" cy="1200329"/>
          </a:xfrm>
          <a:prstGeom prst="rect">
            <a:avLst/>
          </a:prstGeom>
        </p:spPr>
        <p:txBody>
          <a:bodyPr wrap="square">
            <a:spAutoFit/>
          </a:bodyPr>
          <a:lstStyle/>
          <a:p>
            <a:pPr algn="r"/>
            <a:r>
              <a:rPr lang="ar-SA" b="1" dirty="0" smtClean="0"/>
              <a:t> </a:t>
            </a:r>
            <a:r>
              <a:rPr lang="ar-SA" sz="3600" b="1" dirty="0" smtClean="0"/>
              <a:t>إن الجانب المظلم في التخطيط الإستراتيجي أن يعتقد البعض في مقولة :</a:t>
            </a:r>
            <a:r>
              <a:rPr lang="ar-SA" b="1" dirty="0" smtClean="0"/>
              <a:t> </a:t>
            </a:r>
            <a:endParaRPr lang="en-US" dirty="0"/>
          </a:p>
        </p:txBody>
      </p:sp>
      <p:sp>
        <p:nvSpPr>
          <p:cNvPr id="4" name="Rectangle 3"/>
          <p:cNvSpPr/>
          <p:nvPr/>
        </p:nvSpPr>
        <p:spPr>
          <a:xfrm>
            <a:off x="304800" y="2286000"/>
            <a:ext cx="8229600" cy="707886"/>
          </a:xfrm>
          <a:prstGeom prst="rect">
            <a:avLst/>
          </a:prstGeom>
        </p:spPr>
        <p:txBody>
          <a:bodyPr wrap="square">
            <a:spAutoFit/>
          </a:bodyPr>
          <a:lstStyle/>
          <a:p>
            <a:pPr lvl="0" algn="ctr" rtl="1" fontAlgn="base">
              <a:spcBef>
                <a:spcPct val="0"/>
              </a:spcBef>
              <a:spcAft>
                <a:spcPct val="0"/>
              </a:spcAft>
            </a:pPr>
            <a:r>
              <a:rPr lang="ar-EG" sz="4000" b="1" dirty="0" smtClean="0">
                <a:solidFill>
                  <a:srgbClr val="002060"/>
                </a:solidFill>
                <a:latin typeface="Arial" pitchFamily="34" charset="0"/>
                <a:ea typeface="Times New Roman" pitchFamily="18" charset="0"/>
                <a:cs typeface="Arial" pitchFamily="34" charset="0"/>
              </a:rPr>
              <a:t>إن الفشل في التخطيط للمستقبل</a:t>
            </a:r>
            <a:r>
              <a:rPr lang="ar-SA" sz="4000" b="1" dirty="0" smtClean="0">
                <a:solidFill>
                  <a:srgbClr val="002060"/>
                </a:solidFill>
                <a:latin typeface="Arial" pitchFamily="34" charset="0"/>
                <a:ea typeface="Times New Roman" pitchFamily="18" charset="0"/>
                <a:cs typeface="Arial" pitchFamily="34" charset="0"/>
              </a:rPr>
              <a:t> </a:t>
            </a:r>
            <a:r>
              <a:rPr lang="ar-EG" sz="4000" b="1" dirty="0" smtClean="0">
                <a:solidFill>
                  <a:srgbClr val="002060"/>
                </a:solidFill>
                <a:latin typeface="Arial" pitchFamily="34" charset="0"/>
                <a:ea typeface="Times New Roman" pitchFamily="18" charset="0"/>
                <a:cs typeface="Arial" pitchFamily="34" charset="0"/>
              </a:rPr>
              <a:t>هو تخطيط للفشل</a:t>
            </a:r>
            <a:endParaRPr lang="ar-EG" sz="4000" dirty="0" smtClean="0">
              <a:latin typeface="Arial" pitchFamily="34" charset="0"/>
              <a:cs typeface="Arial" pitchFamily="34" charset="0"/>
            </a:endParaRPr>
          </a:p>
        </p:txBody>
      </p:sp>
      <p:pic>
        <p:nvPicPr>
          <p:cNvPr id="44033" name="Picture 1"/>
          <p:cNvPicPr>
            <a:picLocks noChangeAspect="1" noChangeArrowheads="1"/>
          </p:cNvPicPr>
          <p:nvPr/>
        </p:nvPicPr>
        <p:blipFill>
          <a:blip r:embed="rId2"/>
          <a:srcRect/>
          <a:stretch>
            <a:fillRect/>
          </a:stretch>
        </p:blipFill>
        <p:spPr bwMode="auto">
          <a:xfrm flipV="1">
            <a:off x="3124200" y="2971800"/>
            <a:ext cx="2979127" cy="2278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63C14E1-A31C-4119-85D9-852737811233}" type="slidenum">
              <a:rPr lang="en-US" smtClean="0"/>
              <a:pPr/>
              <a:t>4</a:t>
            </a:fld>
            <a:endParaRPr lang="en-US" dirty="0"/>
          </a:p>
        </p:txBody>
      </p:sp>
      <p:pic>
        <p:nvPicPr>
          <p:cNvPr id="4" name="Picture 5" descr="deniz-feneri"/>
          <p:cNvPicPr>
            <a:picLocks noChangeAspect="1" noChangeArrowheads="1"/>
          </p:cNvPicPr>
          <p:nvPr/>
        </p:nvPicPr>
        <p:blipFill>
          <a:blip r:embed="rId3" cstate="print"/>
          <a:srcRect/>
          <a:stretch>
            <a:fillRect/>
          </a:stretch>
        </p:blipFill>
        <p:spPr bwMode="auto">
          <a:xfrm>
            <a:off x="3352800" y="4648200"/>
            <a:ext cx="2514600" cy="1371600"/>
          </a:xfrm>
          <a:prstGeom prst="rect">
            <a:avLst/>
          </a:prstGeom>
          <a:noFill/>
        </p:spPr>
      </p:pic>
      <p:sp>
        <p:nvSpPr>
          <p:cNvPr id="21505" name="Rectangle 1"/>
          <p:cNvSpPr>
            <a:spLocks noChangeArrowheads="1"/>
          </p:cNvSpPr>
          <p:nvPr/>
        </p:nvSpPr>
        <p:spPr bwMode="auto">
          <a:xfrm>
            <a:off x="685800" y="685800"/>
            <a:ext cx="7696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وقد أفرزت بعض التطورات على الساحة العالمية فرص إيجابية وأخطار مجتمعية ، فعلى الجانب الإيجابي يبدو أن دور التعليم في بناء اقتصاديات المعرفة قد تعاظم بشكل ملحوظ أكثر من ذي قبل ، وبالتأكيد فإن التعليم  يعتبر</a:t>
            </a:r>
            <a:r>
              <a:rPr kumimoji="0" lang="ar-SA" sz="3200" b="1" i="0" u="none" strike="noStrike" cap="none" normalizeH="0" dirty="0" smtClean="0">
                <a:ln>
                  <a:noFill/>
                </a:ln>
                <a:solidFill>
                  <a:srgbClr val="333333"/>
                </a:solidFill>
                <a:effectLst/>
                <a:latin typeface="Calibri" pitchFamily="34" charset="0"/>
                <a:ea typeface="Times New Roman" pitchFamily="18" charset="0"/>
                <a:cs typeface="+mj-cs"/>
              </a:rPr>
              <a:t> </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نقطة مركزية في إيجاد القدرات الفكرية التي تساعد على إنتاج المعرفة والاستفادة منها وكذلك الدفع إلى ممارسات تنموية من خلال التعليم المستمر والتي باتت ضرورية </a:t>
            </a:r>
            <a:r>
              <a:rPr lang="ar-SA" sz="3200" b="1" dirty="0" smtClean="0">
                <a:solidFill>
                  <a:srgbClr val="333333"/>
                </a:solidFill>
                <a:latin typeface="Calibri" pitchFamily="34" charset="0"/>
                <a:ea typeface="Times New Roman" pitchFamily="18" charset="0"/>
                <a:cs typeface="+mj-cs"/>
              </a:rPr>
              <a:t>في مجال</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تحديث وتطوير المعرفة </a:t>
            </a:r>
            <a:r>
              <a:rPr lang="ar-SA" sz="3200" b="1" dirty="0" smtClean="0">
                <a:solidFill>
                  <a:srgbClr val="333333"/>
                </a:solidFill>
                <a:latin typeface="Calibri" pitchFamily="34" charset="0"/>
                <a:ea typeface="Times New Roman" pitchFamily="18" charset="0"/>
                <a:cs typeface="+mj-cs"/>
              </a:rPr>
              <a:t>الإنسانية</a:t>
            </a: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الشاملة.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spd="slow">
    <p:wedge/>
    <p:sndAc>
      <p:stSnd>
        <p:snd r:embed="rId2" name="hammer.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40</a:t>
            </a:fld>
            <a:endParaRPr lang="en-US" dirty="0"/>
          </a:p>
        </p:txBody>
      </p:sp>
      <p:sp>
        <p:nvSpPr>
          <p:cNvPr id="3" name="Rectangle 2"/>
          <p:cNvSpPr/>
          <p:nvPr/>
        </p:nvSpPr>
        <p:spPr>
          <a:xfrm>
            <a:off x="1447800" y="228600"/>
            <a:ext cx="6477000" cy="769441"/>
          </a:xfrm>
          <a:prstGeom prst="rect">
            <a:avLst/>
          </a:prstGeom>
        </p:spPr>
        <p:txBody>
          <a:bodyPr wrap="square">
            <a:spAutoFit/>
          </a:bodyPr>
          <a:lstStyle/>
          <a:p>
            <a:pPr algn="ctr"/>
            <a:r>
              <a:rPr lang="en-US" sz="4400" b="1" dirty="0" smtClean="0"/>
              <a:t>References :  </a:t>
            </a:r>
            <a:r>
              <a:rPr lang="ar-SA" sz="4400" b="1" dirty="0" smtClean="0"/>
              <a:t>المراجع</a:t>
            </a:r>
            <a:endParaRPr lang="en-US" sz="4400" dirty="0"/>
          </a:p>
        </p:txBody>
      </p:sp>
      <p:sp>
        <p:nvSpPr>
          <p:cNvPr id="99329" name="Rectangle 1"/>
          <p:cNvSpPr>
            <a:spLocks noChangeArrowheads="1"/>
          </p:cNvSpPr>
          <p:nvPr/>
        </p:nvSpPr>
        <p:spPr bwMode="auto">
          <a:xfrm>
            <a:off x="381000" y="1447800"/>
            <a:ext cx="8458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tabLst>
                <a:tab pos="93663" algn="l"/>
                <a:tab pos="322263" algn="l"/>
                <a:tab pos="5451475" algn="l"/>
              </a:tabLst>
            </a:pPr>
            <a:r>
              <a:rPr lang="ar-SA" sz="2400" dirty="0" smtClean="0">
                <a:cs typeface="+mj-cs"/>
              </a:rPr>
              <a:t>1-</a:t>
            </a:r>
            <a:r>
              <a:rPr lang="ar-SA" sz="2400" b="1" dirty="0" smtClean="0">
                <a:cs typeface="+mj-cs"/>
              </a:rPr>
              <a:t> أحمد الكردي ، </a:t>
            </a:r>
            <a:r>
              <a:rPr kumimoji="0" lang="ar-SA" sz="2400" b="1" i="0" u="none" strike="noStrike" cap="none" normalizeH="0" baseline="0" dirty="0" smtClean="0">
                <a:ln>
                  <a:noFill/>
                </a:ln>
                <a:solidFill>
                  <a:srgbClr val="000000"/>
                </a:solidFill>
                <a:effectLst/>
                <a:latin typeface="Traditional Arabic" pitchFamily="18" charset="-78"/>
                <a:ea typeface="Times New Roman" pitchFamily="18" charset="0"/>
                <a:cs typeface="+mj-cs"/>
              </a:rPr>
              <a:t>التخطيط الإستراتيجي في منظمات الأعمال العصرية</a:t>
            </a:r>
            <a:r>
              <a:rPr kumimoji="0" lang="ar-SA" sz="2400" b="1" i="0" u="none" strike="noStrike" cap="none" normalizeH="0" dirty="0" smtClean="0">
                <a:ln>
                  <a:noFill/>
                </a:ln>
                <a:solidFill>
                  <a:srgbClr val="000000"/>
                </a:solidFill>
                <a:effectLst/>
                <a:latin typeface="Traditional Arabic" pitchFamily="18" charset="-78"/>
                <a:ea typeface="Times New Roman" pitchFamily="18" charset="0"/>
                <a:cs typeface="+mj-cs"/>
              </a:rPr>
              <a:t> ، موقع مفكرة الإسلام : التحليل والإدارة الإستراتيجية والتخطيط الإستراتيجي .</a:t>
            </a:r>
            <a:endParaRPr kumimoji="0" lang="en-US" sz="2400" b="1" i="0" u="none" strike="noStrike" cap="none" normalizeH="0" baseline="0" dirty="0" smtClean="0">
              <a:ln>
                <a:noFill/>
              </a:ln>
              <a:solidFill>
                <a:schemeClr val="tx1"/>
              </a:solidFill>
              <a:effectLst/>
              <a:latin typeface="Arial" pitchFamily="34" charset="0"/>
              <a:cs typeface="+mj-cs"/>
            </a:endParaRPr>
          </a:p>
        </p:txBody>
      </p:sp>
      <p:sp>
        <p:nvSpPr>
          <p:cNvPr id="6" name="Rectangle 5"/>
          <p:cNvSpPr/>
          <p:nvPr/>
        </p:nvSpPr>
        <p:spPr>
          <a:xfrm>
            <a:off x="533400" y="2286000"/>
            <a:ext cx="6231605" cy="461665"/>
          </a:xfrm>
          <a:prstGeom prst="rect">
            <a:avLst/>
          </a:prstGeom>
        </p:spPr>
        <p:txBody>
          <a:bodyPr wrap="square">
            <a:spAutoFit/>
          </a:bodyPr>
          <a:lstStyle/>
          <a:p>
            <a:pPr algn="ctr"/>
            <a:r>
              <a:rPr lang="en-US" sz="2400" b="1" dirty="0" smtClean="0"/>
              <a:t>http://kenanaonline.com/users/ahmedkordy</a:t>
            </a:r>
            <a:endParaRPr lang="en-US" sz="2400" b="1" dirty="0"/>
          </a:p>
        </p:txBody>
      </p:sp>
      <p:sp>
        <p:nvSpPr>
          <p:cNvPr id="7" name="Rectangle 6"/>
          <p:cNvSpPr/>
          <p:nvPr/>
        </p:nvSpPr>
        <p:spPr>
          <a:xfrm>
            <a:off x="457200" y="2971800"/>
            <a:ext cx="8305801" cy="830997"/>
          </a:xfrm>
          <a:prstGeom prst="rect">
            <a:avLst/>
          </a:prstGeom>
        </p:spPr>
        <p:txBody>
          <a:bodyPr wrap="square">
            <a:spAutoFit/>
          </a:bodyPr>
          <a:lstStyle/>
          <a:p>
            <a:pPr algn="r" rtl="1"/>
            <a:r>
              <a:rPr lang="en-US" sz="2400" b="1" dirty="0" smtClean="0"/>
              <a:t>2</a:t>
            </a:r>
            <a:r>
              <a:rPr lang="ar-SA" sz="2400" b="1" dirty="0" smtClean="0">
                <a:cs typeface="+mj-cs"/>
              </a:rPr>
              <a:t> </a:t>
            </a:r>
            <a:r>
              <a:rPr lang="ar-SA" sz="2400" dirty="0" smtClean="0">
                <a:cs typeface="+mj-cs"/>
              </a:rPr>
              <a:t>-</a:t>
            </a:r>
            <a:r>
              <a:rPr lang="ar-SA" sz="2400" b="1" dirty="0" smtClean="0">
                <a:cs typeface="+mj-cs"/>
              </a:rPr>
              <a:t>علي المضواح ، التخطيط الإستراتيجي للتعليم المستمر</a:t>
            </a:r>
            <a:r>
              <a:rPr lang="en-US" sz="2400" b="1" dirty="0" smtClean="0">
                <a:cs typeface="+mj-cs"/>
              </a:rPr>
              <a:t> </a:t>
            </a:r>
            <a:r>
              <a:rPr lang="ar-SA" sz="2400" b="1" dirty="0" smtClean="0">
                <a:cs typeface="+mj-cs"/>
              </a:rPr>
              <a:t>.</a:t>
            </a:r>
          </a:p>
          <a:p>
            <a:pPr algn="r" rtl="1"/>
            <a:r>
              <a:rPr lang="ar-SA" sz="2400" b="1" dirty="0" smtClean="0">
                <a:cs typeface="+mj-cs"/>
              </a:rPr>
              <a:t>      منتدى الدراسات العليا والبحوث ، 2009م . </a:t>
            </a:r>
            <a:endParaRPr lang="en-US" sz="2400" b="1" dirty="0">
              <a:cs typeface="+mj-cs"/>
            </a:endParaRPr>
          </a:p>
        </p:txBody>
      </p:sp>
      <p:sp>
        <p:nvSpPr>
          <p:cNvPr id="8" name="Rectangle 7"/>
          <p:cNvSpPr/>
          <p:nvPr/>
        </p:nvSpPr>
        <p:spPr>
          <a:xfrm>
            <a:off x="304800" y="4038600"/>
            <a:ext cx="8305800" cy="369332"/>
          </a:xfrm>
          <a:prstGeom prst="rect">
            <a:avLst/>
          </a:prstGeom>
        </p:spPr>
        <p:txBody>
          <a:bodyPr wrap="square">
            <a:spAutoFit/>
          </a:bodyPr>
          <a:lstStyle/>
          <a:p>
            <a:pPr algn="r" rtl="1"/>
            <a:r>
              <a:rPr lang="ar-SA" b="1" dirty="0" smtClean="0"/>
              <a:t> </a:t>
            </a:r>
            <a:endParaRPr lang="en-US" b="1" dirty="0"/>
          </a:p>
        </p:txBody>
      </p:sp>
      <p:sp>
        <p:nvSpPr>
          <p:cNvPr id="9" name="Rectangle 8"/>
          <p:cNvSpPr/>
          <p:nvPr/>
        </p:nvSpPr>
        <p:spPr>
          <a:xfrm>
            <a:off x="457200" y="4038600"/>
            <a:ext cx="8153400" cy="1200329"/>
          </a:xfrm>
          <a:prstGeom prst="rect">
            <a:avLst/>
          </a:prstGeom>
        </p:spPr>
        <p:txBody>
          <a:bodyPr wrap="square">
            <a:spAutoFit/>
          </a:bodyPr>
          <a:lstStyle/>
          <a:p>
            <a:r>
              <a:rPr lang="ar-SA" sz="2400" b="1" dirty="0" smtClean="0"/>
              <a:t>3</a:t>
            </a:r>
            <a:r>
              <a:rPr lang="en-US" sz="2400" b="1" dirty="0" smtClean="0"/>
              <a:t>- </a:t>
            </a:r>
            <a:r>
              <a:rPr lang="en-US" sz="2400" b="1" i="1" dirty="0" smtClean="0"/>
              <a:t>Alexandra L. Lerner</a:t>
            </a:r>
            <a:r>
              <a:rPr lang="en-US" sz="2400" b="1" dirty="0" smtClean="0"/>
              <a:t>, ( 1999 ) . A Strategic Planning Primer for Higher Education . </a:t>
            </a:r>
            <a:r>
              <a:rPr lang="en-US" sz="2400" b="1" i="1" dirty="0" smtClean="0"/>
              <a:t>College of Business Administration and Economics, California State University, Northridge.</a:t>
            </a:r>
            <a:endParaRPr lang="en-US" sz="2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41</a:t>
            </a:fld>
            <a:endParaRPr lang="en-US" dirty="0"/>
          </a:p>
        </p:txBody>
      </p:sp>
      <p:sp>
        <p:nvSpPr>
          <p:cNvPr id="6" name="Rectangle 5"/>
          <p:cNvSpPr/>
          <p:nvPr/>
        </p:nvSpPr>
        <p:spPr>
          <a:xfrm rot="10800000" flipV="1">
            <a:off x="533400" y="4868159"/>
            <a:ext cx="6248400" cy="369332"/>
          </a:xfrm>
          <a:prstGeom prst="rect">
            <a:avLst/>
          </a:prstGeom>
        </p:spPr>
        <p:txBody>
          <a:bodyPr wrap="square">
            <a:spAutoFit/>
          </a:bodyPr>
          <a:lstStyle/>
          <a:p>
            <a:r>
              <a:rPr lang="en-US" dirty="0" smtClean="0"/>
              <a:t> </a:t>
            </a:r>
            <a:endParaRPr lang="en-US" dirty="0"/>
          </a:p>
        </p:txBody>
      </p:sp>
      <p:sp>
        <p:nvSpPr>
          <p:cNvPr id="8" name="Rectangle 7"/>
          <p:cNvSpPr/>
          <p:nvPr/>
        </p:nvSpPr>
        <p:spPr>
          <a:xfrm rot="10800000" flipV="1">
            <a:off x="533400" y="426176"/>
            <a:ext cx="8001000" cy="1938992"/>
          </a:xfrm>
          <a:prstGeom prst="rect">
            <a:avLst/>
          </a:prstGeom>
        </p:spPr>
        <p:txBody>
          <a:bodyPr wrap="square">
            <a:spAutoFit/>
          </a:bodyPr>
          <a:lstStyle/>
          <a:p>
            <a:pPr algn="justLow"/>
            <a:r>
              <a:rPr lang="en-US" sz="2400" dirty="0" smtClean="0"/>
              <a:t> </a:t>
            </a:r>
            <a:r>
              <a:rPr lang="ar-SA" sz="2400" b="1" dirty="0" smtClean="0"/>
              <a:t>4</a:t>
            </a:r>
            <a:r>
              <a:rPr lang="en-US" sz="2400" b="1" dirty="0" smtClean="0"/>
              <a:t>-</a:t>
            </a:r>
            <a:r>
              <a:rPr lang="en-US" sz="2400" dirty="0" smtClean="0"/>
              <a:t>  </a:t>
            </a:r>
            <a:r>
              <a:rPr lang="en-US" sz="2400" b="1" dirty="0" smtClean="0"/>
              <a:t>Chaomeng J. Huang </a:t>
            </a:r>
            <a:r>
              <a:rPr lang="ar-SA" sz="2400" b="1" dirty="0" smtClean="0"/>
              <a:t>)</a:t>
            </a:r>
            <a:r>
              <a:rPr lang="en-US" sz="2400" b="1" dirty="0" smtClean="0"/>
              <a:t> 2006 ) . Strategic Planning and Dysfunction: The Dark Side of Mandating a Formal Planning System . Department of Public Administration and Policy, National Taipei University ,(SOOCHOW JOURNAL OF POLITICAL SCIENCE , No.22/pp.47-71 ) .</a:t>
            </a:r>
            <a:endParaRPr lang="en-US" b="1" dirty="0"/>
          </a:p>
        </p:txBody>
      </p:sp>
      <p:sp>
        <p:nvSpPr>
          <p:cNvPr id="14" name="Rectangle 13"/>
          <p:cNvSpPr/>
          <p:nvPr/>
        </p:nvSpPr>
        <p:spPr>
          <a:xfrm>
            <a:off x="533400" y="2438400"/>
            <a:ext cx="8229600" cy="1200329"/>
          </a:xfrm>
          <a:prstGeom prst="rect">
            <a:avLst/>
          </a:prstGeom>
        </p:spPr>
        <p:txBody>
          <a:bodyPr wrap="square">
            <a:spAutoFit/>
          </a:bodyPr>
          <a:lstStyle/>
          <a:p>
            <a:pPr algn="justLow"/>
            <a:r>
              <a:rPr lang="ar-SA" sz="2400" b="1" dirty="0" smtClean="0"/>
              <a:t>5</a:t>
            </a:r>
            <a:r>
              <a:rPr lang="en-US" sz="2400" b="1" dirty="0" smtClean="0"/>
              <a:t>-</a:t>
            </a:r>
            <a:r>
              <a:rPr lang="en-US" sz="2400" dirty="0" smtClean="0"/>
              <a:t> </a:t>
            </a:r>
            <a:r>
              <a:rPr lang="en-US" sz="2400" b="1" dirty="0" smtClean="0"/>
              <a:t>Karen E. Hinton , ( 2012 ) . A Practical Guide to Strategic Planning in Higher Education . Society for College and University Planning .www.scup.org</a:t>
            </a:r>
            <a:endParaRPr lang="en-US" sz="2400" b="1" dirty="0"/>
          </a:p>
        </p:txBody>
      </p:sp>
      <p:sp>
        <p:nvSpPr>
          <p:cNvPr id="7" name="Rectangle 6"/>
          <p:cNvSpPr/>
          <p:nvPr/>
        </p:nvSpPr>
        <p:spPr>
          <a:xfrm>
            <a:off x="609600" y="4038600"/>
            <a:ext cx="7924800" cy="369332"/>
          </a:xfrm>
          <a:prstGeom prst="rect">
            <a:avLst/>
          </a:prstGeom>
        </p:spPr>
        <p:txBody>
          <a:bodyPr wrap="square">
            <a:spAutoFit/>
          </a:bodyPr>
          <a:lstStyle/>
          <a:p>
            <a:r>
              <a:rPr lang="en-US" b="1" dirty="0" smtClean="0"/>
              <a:t>  </a:t>
            </a:r>
            <a:endParaRPr lang="en-US" b="1" dirty="0"/>
          </a:p>
        </p:txBody>
      </p:sp>
      <p:sp>
        <p:nvSpPr>
          <p:cNvPr id="9" name="Rectangle 8"/>
          <p:cNvSpPr/>
          <p:nvPr/>
        </p:nvSpPr>
        <p:spPr>
          <a:xfrm>
            <a:off x="533400" y="3733800"/>
            <a:ext cx="8382000" cy="1384995"/>
          </a:xfrm>
          <a:prstGeom prst="rect">
            <a:avLst/>
          </a:prstGeom>
        </p:spPr>
        <p:txBody>
          <a:bodyPr wrap="square">
            <a:spAutoFit/>
          </a:bodyPr>
          <a:lstStyle/>
          <a:p>
            <a:r>
              <a:rPr lang="en-US" dirty="0" smtClean="0"/>
              <a:t> </a:t>
            </a:r>
            <a:r>
              <a:rPr lang="en-US" b="1" dirty="0" smtClean="0"/>
              <a:t> </a:t>
            </a:r>
          </a:p>
          <a:p>
            <a:pPr algn="justLow"/>
            <a:r>
              <a:rPr lang="en-US" sz="2400" b="1" dirty="0" smtClean="0"/>
              <a:t>6- Kathleen . A. , ( 2003 ) . Strategic Planning in The University .</a:t>
            </a:r>
          </a:p>
          <a:p>
            <a:r>
              <a:rPr lang="en-US" sz="2400" b="1" dirty="0" smtClean="0"/>
              <a:t> </a:t>
            </a:r>
          </a:p>
          <a:p>
            <a:endParaRPr lang="en-US" dirty="0"/>
          </a:p>
        </p:txBody>
      </p:sp>
      <p:sp>
        <p:nvSpPr>
          <p:cNvPr id="10" name="Rectangle 9"/>
          <p:cNvSpPr/>
          <p:nvPr/>
        </p:nvSpPr>
        <p:spPr>
          <a:xfrm>
            <a:off x="8839200" y="4038600"/>
            <a:ext cx="533400" cy="369332"/>
          </a:xfrm>
          <a:prstGeom prst="rect">
            <a:avLst/>
          </a:prstGeom>
        </p:spPr>
        <p:txBody>
          <a:bodyPr wrap="square">
            <a:spAutoFit/>
          </a:bodyPr>
          <a:lstStyle/>
          <a:p>
            <a:r>
              <a:rPr lang="en-US" dirty="0" smtClean="0"/>
              <a:t> </a:t>
            </a:r>
            <a:endParaRPr lang="en-US" b="1" dirty="0"/>
          </a:p>
        </p:txBody>
      </p:sp>
      <p:sp>
        <p:nvSpPr>
          <p:cNvPr id="12" name="Rectangle 11"/>
          <p:cNvSpPr/>
          <p:nvPr/>
        </p:nvSpPr>
        <p:spPr>
          <a:xfrm>
            <a:off x="609600" y="4419600"/>
            <a:ext cx="7543800" cy="830997"/>
          </a:xfrm>
          <a:prstGeom prst="rect">
            <a:avLst/>
          </a:prstGeom>
        </p:spPr>
        <p:txBody>
          <a:bodyPr wrap="square">
            <a:spAutoFit/>
          </a:bodyPr>
          <a:lstStyle/>
          <a:p>
            <a:r>
              <a:rPr lang="en-US" sz="2400" b="1" dirty="0" smtClean="0"/>
              <a:t>University of Wisconsin - Madison : Office of Quality Improvement</a:t>
            </a:r>
            <a:endParaRPr lang="en-US" sz="24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42</a:t>
            </a:fld>
            <a:endParaRPr lang="en-US" dirty="0"/>
          </a:p>
        </p:txBody>
      </p:sp>
      <p:graphicFrame>
        <p:nvGraphicFramePr>
          <p:cNvPr id="43010" name="Object 3"/>
          <p:cNvGraphicFramePr>
            <a:graphicFrameLocks noChangeAspect="1"/>
          </p:cNvGraphicFramePr>
          <p:nvPr/>
        </p:nvGraphicFramePr>
        <p:xfrm>
          <a:off x="1576572" y="1905000"/>
          <a:ext cx="5967228" cy="3759666"/>
        </p:xfrm>
        <a:graphic>
          <a:graphicData uri="http://schemas.openxmlformats.org/presentationml/2006/ole">
            <p:oleObj spid="_x0000_s43010" name="Clip" r:id="rId4" imgW="3467160" imgH="5018040" progId="">
              <p:embed/>
            </p:oleObj>
          </a:graphicData>
        </a:graphic>
      </p:graphicFrame>
      <p:sp>
        <p:nvSpPr>
          <p:cNvPr id="4" name="Rectangle 3"/>
          <p:cNvSpPr/>
          <p:nvPr/>
        </p:nvSpPr>
        <p:spPr>
          <a:xfrm>
            <a:off x="762000" y="457200"/>
            <a:ext cx="7467600" cy="923330"/>
          </a:xfrm>
          <a:prstGeom prst="rect">
            <a:avLst/>
          </a:prstGeom>
        </p:spPr>
        <p:txBody>
          <a:bodyPr wrap="square">
            <a:spAutoFit/>
          </a:bodyPr>
          <a:lstStyle/>
          <a:p>
            <a:pPr algn="ctr"/>
            <a:r>
              <a:rPr lang="ar-SA" sz="5400" b="1" dirty="0" smtClean="0">
                <a:solidFill>
                  <a:srgbClr val="996633"/>
                </a:solidFill>
              </a:rPr>
              <a:t>شكراً لحسن استماعكم</a:t>
            </a:r>
            <a:r>
              <a:rPr lang="ar-SA" sz="5400" dirty="0" smtClean="0"/>
              <a:t> </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5</a:t>
            </a:fld>
            <a:endParaRPr lang="en-US" dirty="0"/>
          </a:p>
        </p:txBody>
      </p:sp>
      <p:sp>
        <p:nvSpPr>
          <p:cNvPr id="3" name="Rectangle 2"/>
          <p:cNvSpPr/>
          <p:nvPr/>
        </p:nvSpPr>
        <p:spPr>
          <a:xfrm>
            <a:off x="838200" y="609600"/>
            <a:ext cx="7772400" cy="3046988"/>
          </a:xfrm>
          <a:prstGeom prst="rect">
            <a:avLst/>
          </a:prstGeom>
        </p:spPr>
        <p:txBody>
          <a:bodyPr wrap="square">
            <a:spAutoFit/>
          </a:bodyPr>
          <a:lstStyle/>
          <a:p>
            <a:pPr algn="justLow"/>
            <a:r>
              <a:rPr lang="ar-SA" sz="3200" b="1" dirty="0" smtClean="0">
                <a:solidFill>
                  <a:srgbClr val="333333"/>
                </a:solidFill>
                <a:latin typeface="Calibri" pitchFamily="34" charset="0"/>
                <a:ea typeface="Times New Roman" pitchFamily="18" charset="0"/>
                <a:cs typeface="+mj-cs"/>
              </a:rPr>
              <a:t>ومن التطورات الإيجابية أيضاً والتي تستدعي وجود التخطيط الإستراتيجي بروز الأنماط  الجديدة من مؤسسات التعليم والمسارات الجديدة في مجال التعليم ولعل من أهمها نظم التعليم الخاصة التي تعمل على تغيير أساليب عملها وأدائها ليصبح في إمكانها الاستفادة من الفرص التي توفرها الثورة المعلوماتية .                                     </a:t>
            </a:r>
            <a:r>
              <a:rPr lang="en-US" sz="3200" b="1" dirty="0" smtClean="0">
                <a:solidFill>
                  <a:srgbClr val="333333"/>
                </a:solidFill>
                <a:latin typeface="Calibri" pitchFamily="34" charset="0"/>
                <a:ea typeface="Times New Roman" pitchFamily="18" charset="0"/>
                <a:cs typeface="+mj-cs"/>
              </a:rPr>
              <a:t>  </a:t>
            </a:r>
            <a:endParaRPr lang="en-US" sz="3200" dirty="0">
              <a:cs typeface="+mj-cs"/>
            </a:endParaRPr>
          </a:p>
        </p:txBody>
      </p:sp>
      <p:pic>
        <p:nvPicPr>
          <p:cNvPr id="25602" name="Picture 2" descr="فوائد وخصائص ومعوقات التخطيط"/>
          <p:cNvPicPr>
            <a:picLocks noChangeAspect="1" noChangeArrowheads="1"/>
          </p:cNvPicPr>
          <p:nvPr/>
        </p:nvPicPr>
        <p:blipFill>
          <a:blip r:embed="rId3"/>
          <a:srcRect/>
          <a:stretch>
            <a:fillRect/>
          </a:stretch>
        </p:blipFill>
        <p:spPr bwMode="auto">
          <a:xfrm>
            <a:off x="457200" y="3886200"/>
            <a:ext cx="4253023" cy="2209800"/>
          </a:xfrm>
          <a:prstGeom prst="rect">
            <a:avLst/>
          </a:prstGeom>
          <a:noFill/>
        </p:spPr>
      </p:pic>
    </p:spTree>
  </p:cSld>
  <p:clrMapOvr>
    <a:masterClrMapping/>
  </p:clrMapOvr>
  <p:transition spd="slow">
    <p:wedge/>
    <p:sndAc>
      <p:stSnd>
        <p:snd r:embed="rId2" name="breez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6</a:t>
            </a:fld>
            <a:endParaRPr lang="en-US" dirty="0"/>
          </a:p>
        </p:txBody>
      </p:sp>
      <p:sp>
        <p:nvSpPr>
          <p:cNvPr id="34817" name="Rectangle 1"/>
          <p:cNvSpPr>
            <a:spLocks noChangeArrowheads="1"/>
          </p:cNvSpPr>
          <p:nvPr/>
        </p:nvSpPr>
        <p:spPr bwMode="auto">
          <a:xfrm>
            <a:off x="609600" y="533400"/>
            <a:ext cx="81534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333333"/>
                </a:solidFill>
                <a:effectLst/>
                <a:latin typeface="Calibri" pitchFamily="34" charset="0"/>
                <a:ea typeface="Times New Roman" pitchFamily="18" charset="0"/>
                <a:cs typeface="+mj-cs"/>
              </a:rPr>
              <a:t>  ولكي تحقق مؤسسات التعليم وظائفها التعليمية والبحثية والمعلوماتية في هذا القرن الواحد والعشرين وتلبي بنجاح المتطلبات المجتمعية المعاصرة ، وجب عليها أن تمارس التخطيط الإستراتيجي من أجل أن تكون قادرة على الاستجابة بفعالية لحاجات التعليم والتدريب المتغيرة وتجويدها بما يلائم المتغيرات التي طرأت على جوانب التعليم ومن ثم تبني أساليب وصيغ من النظـم التعليمية تتسم بقدر أكبر من المهنية .</a:t>
            </a:r>
            <a:endParaRPr kumimoji="0" lang="ar-SA" sz="3200" b="0" i="0" u="none" strike="noStrike" cap="none" normalizeH="0" baseline="0" dirty="0" smtClean="0">
              <a:ln>
                <a:noFill/>
              </a:ln>
              <a:solidFill>
                <a:schemeClr val="tx1"/>
              </a:solidFill>
              <a:effectLst/>
              <a:latin typeface="Arial" pitchFamily="34" charset="0"/>
              <a:cs typeface="+mj-cs"/>
            </a:endParaRPr>
          </a:p>
        </p:txBody>
      </p:sp>
      <p:pic>
        <p:nvPicPr>
          <p:cNvPr id="74753" name="Picture 1" descr="C:\Users\HP\Documents\142012532330.jpg"/>
          <p:cNvPicPr>
            <a:picLocks noChangeAspect="1" noChangeArrowheads="1"/>
          </p:cNvPicPr>
          <p:nvPr/>
        </p:nvPicPr>
        <p:blipFill>
          <a:blip r:embed="rId2"/>
          <a:srcRect/>
          <a:stretch>
            <a:fillRect/>
          </a:stretch>
        </p:blipFill>
        <p:spPr bwMode="auto">
          <a:xfrm>
            <a:off x="3506560" y="4191001"/>
            <a:ext cx="2818040"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6000" b="1" dirty="0" smtClean="0"/>
              <a:t>2</a:t>
            </a:r>
            <a:r>
              <a:rPr lang="ar-SA" sz="5400" b="1" dirty="0" smtClean="0"/>
              <a:t>- تاريخ التخطيط الإستراتيجي ونشأته:</a:t>
            </a:r>
            <a:endParaRPr lang="en-US" sz="5400" dirty="0"/>
          </a:p>
        </p:txBody>
      </p:sp>
      <p:sp>
        <p:nvSpPr>
          <p:cNvPr id="4" name="Slide Number Placeholder 3"/>
          <p:cNvSpPr>
            <a:spLocks noGrp="1"/>
          </p:cNvSpPr>
          <p:nvPr>
            <p:ph type="sldNum" sz="quarter" idx="12"/>
          </p:nvPr>
        </p:nvSpPr>
        <p:spPr/>
        <p:txBody>
          <a:bodyPr/>
          <a:lstStyle/>
          <a:p>
            <a:fld id="{563C14E1-A31C-4119-85D9-852737811233}" type="slidenum">
              <a:rPr lang="en-US" smtClean="0"/>
              <a:pPr/>
              <a:t>7</a:t>
            </a:fld>
            <a:endParaRPr lang="en-US" dirty="0"/>
          </a:p>
        </p:txBody>
      </p:sp>
      <p:sp>
        <p:nvSpPr>
          <p:cNvPr id="6" name="Rectangle 5"/>
          <p:cNvSpPr/>
          <p:nvPr/>
        </p:nvSpPr>
        <p:spPr>
          <a:xfrm>
            <a:off x="152400" y="1219200"/>
            <a:ext cx="8686800" cy="3539430"/>
          </a:xfrm>
          <a:prstGeom prst="rect">
            <a:avLst/>
          </a:prstGeom>
        </p:spPr>
        <p:txBody>
          <a:bodyPr wrap="square">
            <a:spAutoFit/>
          </a:bodyPr>
          <a:lstStyle/>
          <a:p>
            <a:pPr algn="justLow" rtl="1"/>
            <a:r>
              <a:rPr lang="ar-SA" sz="3200" b="1" dirty="0" smtClean="0">
                <a:cs typeface="+mj-cs"/>
              </a:rPr>
              <a:t>  إن كلمة إستراتيجية</a:t>
            </a:r>
            <a:r>
              <a:rPr lang="en-US" sz="3200" b="1" dirty="0" smtClean="0">
                <a:cs typeface="+mj-cs"/>
              </a:rPr>
              <a:t>Strategy ) </a:t>
            </a:r>
            <a:r>
              <a:rPr lang="ar-SA" sz="3200" b="1" dirty="0" smtClean="0">
                <a:cs typeface="+mj-cs"/>
              </a:rPr>
              <a:t>) نُقلت من الحضارة اليونانية القديمة عن الكلمة الأصل لها (</a:t>
            </a:r>
            <a:r>
              <a:rPr lang="en-US" sz="3200" b="1" dirty="0" smtClean="0">
                <a:cs typeface="+mj-cs"/>
              </a:rPr>
              <a:t>Strategos </a:t>
            </a:r>
            <a:r>
              <a:rPr lang="ar-SA" sz="3200" b="1" dirty="0" smtClean="0">
                <a:cs typeface="+mj-cs"/>
              </a:rPr>
              <a:t>) ، وحتى القرن التاسع عشر أرتبط  هذا المفهوم بشكل عام بالخطط المستخدمة في إدارة قوى الحرب ووضع الخطط العامة في المعارك وكانت تسمى آنذاك (علم الجنرال ) . وحديثاً أخذت هذه الكلمة معانى مختلفة لتصبح مفضلة الاستخدام لدى المنظمات المهتمة بتحليل بيئتها وتسعى للنمو وزيادة قوتها . </a:t>
            </a:r>
            <a:endParaRPr lang="en-US" sz="3200" dirty="0">
              <a:cs typeface="+mj-cs"/>
            </a:endParaRPr>
          </a:p>
        </p:txBody>
      </p:sp>
      <p:pic>
        <p:nvPicPr>
          <p:cNvPr id="7" name="Picture 2" descr="مفاهيم أساسية في التخطيط الاستراتيجي"/>
          <p:cNvPicPr>
            <a:picLocks noChangeAspect="1" noChangeArrowheads="1"/>
          </p:cNvPicPr>
          <p:nvPr/>
        </p:nvPicPr>
        <p:blipFill>
          <a:blip r:embed="rId2"/>
          <a:srcRect/>
          <a:stretch>
            <a:fillRect/>
          </a:stretch>
        </p:blipFill>
        <p:spPr bwMode="auto">
          <a:xfrm>
            <a:off x="1828800" y="4618738"/>
            <a:ext cx="3048000" cy="163918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8</a:t>
            </a:fld>
            <a:endParaRPr lang="en-US" dirty="0"/>
          </a:p>
        </p:txBody>
      </p:sp>
      <p:sp>
        <p:nvSpPr>
          <p:cNvPr id="3" name="Rectangle 2"/>
          <p:cNvSpPr/>
          <p:nvPr/>
        </p:nvSpPr>
        <p:spPr>
          <a:xfrm>
            <a:off x="304800" y="457200"/>
            <a:ext cx="8610600" cy="4770537"/>
          </a:xfrm>
          <a:prstGeom prst="rect">
            <a:avLst/>
          </a:prstGeom>
        </p:spPr>
        <p:txBody>
          <a:bodyPr wrap="square">
            <a:spAutoFit/>
          </a:bodyPr>
          <a:lstStyle/>
          <a:p>
            <a:pPr algn="r">
              <a:lnSpc>
                <a:spcPct val="80000"/>
              </a:lnSpc>
              <a:spcBef>
                <a:spcPct val="50000"/>
              </a:spcBef>
            </a:pPr>
            <a:r>
              <a:rPr lang="ar-SA" sz="3200" b="1" dirty="0" smtClean="0">
                <a:solidFill>
                  <a:schemeClr val="folHlink"/>
                </a:solidFill>
                <a:cs typeface="Times New Roman" pitchFamily="18" charset="0"/>
              </a:rPr>
              <a:t>  وقد وضعت كتابات سابقة تاريخاً لتطور مفهوم التخطيط الإستراتيجي في النقاط التالية : </a:t>
            </a:r>
          </a:p>
          <a:p>
            <a:pPr algn="r">
              <a:lnSpc>
                <a:spcPct val="80000"/>
              </a:lnSpc>
              <a:spcBef>
                <a:spcPct val="50000"/>
              </a:spcBef>
            </a:pPr>
            <a:r>
              <a:rPr lang="ar-SA" sz="3200" b="1" dirty="0" smtClean="0">
                <a:solidFill>
                  <a:schemeClr val="folHlink"/>
                </a:solidFill>
                <a:cs typeface="Times New Roman" pitchFamily="18" charset="0"/>
              </a:rPr>
              <a:t> ابتداءً من (1920م ) تم وضع أول أنموذج للتخطيط الاستراتيجي في إدارة الأعمال ، وسُمي بـــــ (نموذج هارفارد) .            </a:t>
            </a:r>
          </a:p>
          <a:p>
            <a:pPr algn="r">
              <a:lnSpc>
                <a:spcPct val="80000"/>
              </a:lnSpc>
              <a:spcBef>
                <a:spcPct val="50000"/>
              </a:spcBef>
            </a:pPr>
            <a:r>
              <a:rPr lang="ar-SA" sz="3200" b="1" dirty="0" smtClean="0">
                <a:solidFill>
                  <a:schemeClr val="folHlink"/>
                </a:solidFill>
                <a:cs typeface="Times New Roman" pitchFamily="18" charset="0"/>
              </a:rPr>
              <a:t>وفي عام (1950م) بدأ استخدام التخطيط الاستراتيجي في التنمية الصناعية وفي مجال التسويق .                         </a:t>
            </a:r>
          </a:p>
          <a:p>
            <a:pPr algn="r">
              <a:lnSpc>
                <a:spcPct val="80000"/>
              </a:lnSpc>
              <a:spcBef>
                <a:spcPct val="50000"/>
              </a:spcBef>
            </a:pPr>
            <a:r>
              <a:rPr lang="ar-SA" sz="3200" b="1" dirty="0" smtClean="0">
                <a:solidFill>
                  <a:schemeClr val="folHlink"/>
                </a:solidFill>
                <a:cs typeface="Times New Roman" pitchFamily="18" charset="0"/>
              </a:rPr>
              <a:t>وخلال الفترة من (1950م وحتى 1955م)  ظهرت فرضية تقول أن المنشآت الإنتاجية لها ، أو يلزم أن تمتلك إستراتيجيات سواء أعلنتها أو لم تعلنها، وسواء اعترفت بذلك أم لا ، أو شعرت بذلك أو لم تشعر .</a:t>
            </a:r>
          </a:p>
        </p:txBody>
      </p:sp>
      <p:pic>
        <p:nvPicPr>
          <p:cNvPr id="4" name="Picture 5" descr="Orman-Yolu"/>
          <p:cNvPicPr>
            <a:picLocks noChangeAspect="1" noChangeArrowheads="1"/>
          </p:cNvPicPr>
          <p:nvPr/>
        </p:nvPicPr>
        <p:blipFill>
          <a:blip r:embed="rId2" cstate="print"/>
          <a:srcRect/>
          <a:stretch>
            <a:fillRect/>
          </a:stretch>
        </p:blipFill>
        <p:spPr bwMode="auto">
          <a:xfrm>
            <a:off x="2667000" y="4953000"/>
            <a:ext cx="4365978" cy="1143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C14E1-A31C-4119-85D9-852737811233}" type="slidenum">
              <a:rPr lang="en-US" smtClean="0"/>
              <a:pPr/>
              <a:t>9</a:t>
            </a:fld>
            <a:endParaRPr lang="en-US" dirty="0"/>
          </a:p>
        </p:txBody>
      </p:sp>
      <p:sp>
        <p:nvSpPr>
          <p:cNvPr id="3" name="Rectangle 2"/>
          <p:cNvSpPr/>
          <p:nvPr/>
        </p:nvSpPr>
        <p:spPr>
          <a:xfrm>
            <a:off x="304800" y="609600"/>
            <a:ext cx="8534400" cy="5139869"/>
          </a:xfrm>
          <a:prstGeom prst="rect">
            <a:avLst/>
          </a:prstGeom>
        </p:spPr>
        <p:txBody>
          <a:bodyPr wrap="square">
            <a:spAutoFit/>
          </a:bodyPr>
          <a:lstStyle/>
          <a:p>
            <a:pPr algn="justLow">
              <a:lnSpc>
                <a:spcPct val="80000"/>
              </a:lnSpc>
              <a:spcBef>
                <a:spcPct val="50000"/>
              </a:spcBef>
            </a:pPr>
            <a:r>
              <a:rPr lang="ar-SA" sz="3600" b="1" dirty="0" smtClean="0">
                <a:solidFill>
                  <a:schemeClr val="folHlink"/>
                </a:solidFill>
                <a:cs typeface="Times New Roman" pitchFamily="18" charset="0"/>
              </a:rPr>
              <a:t> </a:t>
            </a:r>
            <a:r>
              <a:rPr lang="ar-SA" sz="4000" b="1" dirty="0" smtClean="0">
                <a:solidFill>
                  <a:schemeClr val="folHlink"/>
                </a:solidFill>
                <a:cs typeface="Times New Roman" pitchFamily="18" charset="0"/>
              </a:rPr>
              <a:t>وخلال الأعوام (1955م وحتى 1960م) أصبح مفهوم ( الإستراتيجية ) يعني الخطة البعيدة المدى التي تسعى المنظمة من خلالها إلى الوصول إلى ما تطمح إليه.                                                  </a:t>
            </a:r>
          </a:p>
          <a:p>
            <a:pPr algn="justLow">
              <a:lnSpc>
                <a:spcPct val="80000"/>
              </a:lnSpc>
              <a:spcBef>
                <a:spcPct val="50000"/>
              </a:spcBef>
            </a:pPr>
            <a:r>
              <a:rPr lang="ar-SA" sz="4000" b="1" dirty="0" smtClean="0">
                <a:solidFill>
                  <a:schemeClr val="folHlink"/>
                </a:solidFill>
                <a:cs typeface="Times New Roman" pitchFamily="18" charset="0"/>
              </a:rPr>
              <a:t>وابتداءً من عام (1960م ) بدأ مفهوم التخطيط الاستراتيجي يُستخدم كأداة إدارية في تسيير الأعمال </a:t>
            </a:r>
          </a:p>
          <a:p>
            <a:pPr algn="justLow">
              <a:lnSpc>
                <a:spcPct val="80000"/>
              </a:lnSpc>
              <a:spcBef>
                <a:spcPct val="50000"/>
              </a:spcBef>
            </a:pPr>
            <a:r>
              <a:rPr lang="ar-SA" sz="4000" b="1" dirty="0" smtClean="0">
                <a:solidFill>
                  <a:schemeClr val="folHlink"/>
                </a:solidFill>
                <a:cs typeface="Times New Roman" pitchFamily="18" charset="0"/>
              </a:rPr>
              <a:t>وخلال الأعوام (1960م- 1965م) ظهر مفهوم (التخطيط الإستراتيجي ) بديلاً عن مصطلح (التخطيط بعيد المدى).</a:t>
            </a:r>
            <a:r>
              <a:rPr lang="ar-SA" sz="3600" b="1" dirty="0" smtClean="0">
                <a:solidFill>
                  <a:schemeClr val="folHlink"/>
                </a:solidFill>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1941</Words>
  <Application>Microsoft Office PowerPoint</Application>
  <PresentationFormat>On-screen Show (4:3)</PresentationFormat>
  <Paragraphs>147</Paragraphs>
  <Slides>42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Clip</vt:lpstr>
      <vt:lpstr>أبعاد التخطيط الإستراتيجي التربوي</vt:lpstr>
      <vt:lpstr>Slide 2</vt:lpstr>
      <vt:lpstr>1- لماذا التخطيط الإستراتيجي؟: </vt:lpstr>
      <vt:lpstr>Slide 4</vt:lpstr>
      <vt:lpstr>Slide 5</vt:lpstr>
      <vt:lpstr>Slide 6</vt:lpstr>
      <vt:lpstr>2- تاريخ التخطيط الإستراتيجي ونشأته:</vt:lpstr>
      <vt:lpstr>Slide 8</vt:lpstr>
      <vt:lpstr>Slide 9</vt:lpstr>
      <vt:lpstr>Slide 10</vt:lpstr>
      <vt:lpstr>Slide 11</vt:lpstr>
      <vt:lpstr>Slide 12</vt:lpstr>
      <vt:lpstr>3- هل من ضرورة للتخطيط الإستراتيجي؟: </vt:lpstr>
      <vt:lpstr>Slide 14</vt:lpstr>
      <vt:lpstr>Slide 15</vt:lpstr>
      <vt:lpstr>Slide 16</vt:lpstr>
      <vt:lpstr>4- ما حاجة التعليم للتخطيط الإستراتيجي؟:</vt:lpstr>
      <vt:lpstr>Slide 18</vt:lpstr>
      <vt:lpstr>Slide 19</vt:lpstr>
      <vt:lpstr>Slide 20</vt:lpstr>
      <vt:lpstr>Slide 21</vt:lpstr>
      <vt:lpstr>Slide 22</vt:lpstr>
      <vt:lpstr>Slide 23</vt:lpstr>
      <vt:lpstr>Slide 24</vt:lpstr>
      <vt:lpstr> 5- فوائد التخطيط الإستراتيجي:</vt:lpstr>
      <vt:lpstr>Slide 26</vt:lpstr>
      <vt:lpstr>Slide 27</vt:lpstr>
      <vt:lpstr>Slide 28</vt:lpstr>
      <vt:lpstr>Slide 29</vt:lpstr>
      <vt:lpstr>Slide 30</vt:lpstr>
      <vt:lpstr>Slide 31</vt:lpstr>
      <vt:lpstr>Slide 32</vt:lpstr>
      <vt:lpstr>Slide 33</vt:lpstr>
      <vt:lpstr>Slide 34</vt:lpstr>
      <vt:lpstr> 6- الجانب المظلم في التخطيط الإستراتيجي:</vt:lpstr>
      <vt:lpstr>Slide 36</vt:lpstr>
      <vt:lpstr>Slide 37</vt:lpstr>
      <vt:lpstr>Slide 38</vt:lpstr>
      <vt:lpstr>Slide 39</vt:lpstr>
      <vt:lpstr>Slide 40</vt:lpstr>
      <vt:lpstr>Slide 41</vt:lpstr>
      <vt:lpstr>Slide 42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99</cp:revision>
  <dcterms:created xsi:type="dcterms:W3CDTF">2014-02-17T19:33:57Z</dcterms:created>
  <dcterms:modified xsi:type="dcterms:W3CDTF">2014-03-05T08:33:55Z</dcterms:modified>
</cp:coreProperties>
</file>